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4"/>
  </p:notesMasterIdLst>
  <p:handoutMasterIdLst>
    <p:handoutMasterId r:id="rId25"/>
  </p:handoutMasterIdLst>
  <p:sldIdLst>
    <p:sldId id="266" r:id="rId3"/>
    <p:sldId id="376" r:id="rId4"/>
    <p:sldId id="377" r:id="rId5"/>
    <p:sldId id="378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391" r:id="rId17"/>
    <p:sldId id="392" r:id="rId18"/>
    <p:sldId id="393" r:id="rId19"/>
    <p:sldId id="390" r:id="rId20"/>
    <p:sldId id="270" r:id="rId21"/>
    <p:sldId id="375" r:id="rId22"/>
    <p:sldId id="269" r:id="rId23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76E6598-3668-41AD-9CE5-6EE94CF6D2F9}">
          <p14:sldIdLst>
            <p14:sldId id="266"/>
            <p14:sldId id="376"/>
            <p14:sldId id="377"/>
            <p14:sldId id="378"/>
          </p14:sldIdLst>
        </p14:section>
        <p14:section name="Key Messages - The Daily" id="{D0215439-3BE3-429E-A4D3-3D5D1AA38479}">
          <p14:sldIdLst>
            <p14:sldId id="380"/>
            <p14:sldId id="381"/>
            <p14:sldId id="382"/>
            <p14:sldId id="383"/>
            <p14:sldId id="384"/>
            <p14:sldId id="385"/>
          </p14:sldIdLst>
        </p14:section>
        <p14:section name="Key Messages - Housing Observer" id="{FB37EE65-B575-456A-82E7-A5DDB3C0DAC4}">
          <p14:sldIdLst>
            <p14:sldId id="386"/>
            <p14:sldId id="387"/>
            <p14:sldId id="388"/>
            <p14:sldId id="389"/>
            <p14:sldId id="391"/>
            <p14:sldId id="392"/>
          </p14:sldIdLst>
        </p14:section>
        <p14:section name="Closing" id="{6836A5A2-F70A-4C74-83E9-6C04C0A93278}">
          <p14:sldIdLst>
            <p14:sldId id="393"/>
            <p14:sldId id="390"/>
            <p14:sldId id="270"/>
            <p14:sldId id="375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73472C-20AC-C2F7-53D7-7290C42F9258}" name="Hu, Zheren (he, him | il, lui) (StatCan)" initials="HZ(h|il(" userId="S::zheren.hu@statcan.gc.ca::05272b8c-f368-4f3b-ac41-00d8ce26a3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58194" autoAdjust="0"/>
  </p:normalViewPr>
  <p:slideViewPr>
    <p:cSldViewPr>
      <p:cViewPr varScale="1">
        <p:scale>
          <a:sx n="66" d="100"/>
          <a:sy n="66" d="100"/>
        </p:scale>
        <p:origin x="240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Share of households that lived in unaffordable housing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140096618357485E-2"/>
          <c:y val="0.19227435978551854"/>
          <c:w val="0.88371980676328499"/>
          <c:h val="0.6212623251090617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Cycle 12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0-23BA-4048-AA9D-02CC6013FF23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21.5</c:v>
                </c:pt>
                <c:pt idx="1">
                  <c:v>16.2</c:v>
                </c:pt>
                <c:pt idx="2">
                  <c:v>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BA-4048-AA9D-02CC6013FF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19.5</c:v>
                </c:pt>
                <c:pt idx="1">
                  <c:v>14.3</c:v>
                </c:pt>
                <c:pt idx="2">
                  <c:v>30.3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BA-4048-AA9D-02CC6013FF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Sheet1!$E$2:$E$4</c:f>
              <c:numCache>
                <c:formatCode>0.0</c:formatCode>
                <c:ptCount val="3"/>
                <c:pt idx="0">
                  <c:v>22</c:v>
                </c:pt>
                <c:pt idx="1">
                  <c:v>16.100000000000001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BA-4048-AA9D-02CC6013FF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7033007"/>
        <c:axId val="967039247"/>
      </c:barChart>
      <c:catAx>
        <c:axId val="96703300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039247"/>
        <c:crosses val="autoZero"/>
        <c:auto val="1"/>
        <c:lblAlgn val="ctr"/>
        <c:lblOffset val="100"/>
        <c:tickMarkSkip val="1"/>
        <c:noMultiLvlLbl val="1"/>
      </c:catAx>
      <c:valAx>
        <c:axId val="967039247"/>
        <c:scaling>
          <c:orientation val="minMax"/>
          <c:max val="4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967033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Share of households dissatisfied with housing affordability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140096618357485E-2"/>
          <c:y val="0.19227435978551854"/>
          <c:w val="0.88371980676328499"/>
          <c:h val="0.6212623251090617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Cycle 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0-61E0-42EA-AE26-30032F31C241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11.1</c:v>
                </c:pt>
                <c:pt idx="1">
                  <c:v>8.1999999999999993</c:v>
                </c:pt>
                <c:pt idx="2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E0-42EA-AE26-30032F31C2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11.5</c:v>
                </c:pt>
                <c:pt idx="1">
                  <c:v>8.6</c:v>
                </c:pt>
                <c:pt idx="2">
                  <c:v>17.7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E0-42EA-AE26-30032F31C2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Sheet1!$E$2:$E$4</c:f>
              <c:numCache>
                <c:formatCode>0.0</c:formatCode>
                <c:ptCount val="3"/>
                <c:pt idx="0">
                  <c:v>14.5</c:v>
                </c:pt>
                <c:pt idx="1">
                  <c:v>11.2</c:v>
                </c:pt>
                <c:pt idx="2">
                  <c:v>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E0-42EA-AE26-30032F31C2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7033007"/>
        <c:axId val="967039247"/>
      </c:barChart>
      <c:catAx>
        <c:axId val="96703300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039247"/>
        <c:crosses val="autoZero"/>
        <c:auto val="1"/>
        <c:lblAlgn val="ctr"/>
        <c:lblOffset val="100"/>
        <c:tickMarkSkip val="1"/>
        <c:noMultiLvlLbl val="1"/>
      </c:catAx>
      <c:valAx>
        <c:axId val="967039247"/>
        <c:scaling>
          <c:orientation val="minMax"/>
          <c:max val="25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967033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Share of households reporting having difficulty making ends meet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140096618357485E-2"/>
          <c:y val="0.19227435978551854"/>
          <c:w val="0.88371980676328499"/>
          <c:h val="0.6212623251090617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0-6BAC-4DFE-A827-6DABAAE42575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21.9</c:v>
                </c:pt>
                <c:pt idx="1">
                  <c:v>18</c:v>
                </c:pt>
                <c:pt idx="2">
                  <c:v>30.5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AC-4DFE-A827-6DABAAE425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20.399999999999999</c:v>
                </c:pt>
                <c:pt idx="1">
                  <c:v>16.399999999999999</c:v>
                </c:pt>
                <c:pt idx="2">
                  <c:v>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AC-4DFE-A827-6DABAAE425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Owner-occupied</c:v>
                </c:pt>
                <c:pt idx="2">
                  <c:v>Renter</c:v>
                </c:pt>
              </c:strCache>
            </c:strRef>
          </c:cat>
          <c:val>
            <c:numRef>
              <c:f>Sheet1!$E$2:$E$4</c:f>
              <c:numCache>
                <c:formatCode>0.0</c:formatCode>
                <c:ptCount val="3"/>
                <c:pt idx="0">
                  <c:v>30.9</c:v>
                </c:pt>
                <c:pt idx="1">
                  <c:v>26.4</c:v>
                </c:pt>
                <c:pt idx="2">
                  <c:v>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AC-4DFE-A827-6DABAAE425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7033007"/>
        <c:axId val="967039247"/>
      </c:barChart>
      <c:catAx>
        <c:axId val="96703300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039247"/>
        <c:crosses val="autoZero"/>
        <c:auto val="1"/>
        <c:lblAlgn val="ctr"/>
        <c:lblOffset val="100"/>
        <c:tickMarkSkip val="1"/>
        <c:noMultiLvlLbl val="1"/>
      </c:catAx>
      <c:valAx>
        <c:axId val="967039247"/>
        <c:scaling>
          <c:orientation val="minMax"/>
          <c:max val="45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967033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Selected</a:t>
            </a:r>
            <a:r>
              <a:rPr lang="en-US" sz="1800" baseline="0" dirty="0"/>
              <a:t> o</a:t>
            </a:r>
            <a:r>
              <a:rPr lang="en-US" sz="1800" dirty="0"/>
              <a:t>utcomes</a:t>
            </a:r>
            <a:r>
              <a:rPr lang="en-US" sz="1800" baseline="0" dirty="0"/>
              <a:t> for households </a:t>
            </a:r>
          </a:p>
          <a:p>
            <a:pPr>
              <a:defRPr sz="1800"/>
            </a:pPr>
            <a:r>
              <a:rPr lang="en-US" sz="1800" baseline="0" dirty="0"/>
              <a:t>living in social and affordable housing</a:t>
            </a:r>
            <a:endParaRPr lang="en-U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140096618357485E-2"/>
          <c:y val="0.21213306546186225"/>
          <c:w val="0.88371980676328499"/>
          <c:h val="0.419024172211318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Share of households reporting having difficultly making ends meet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55.5</c:v>
                </c:pt>
                <c:pt idx="1">
                  <c:v>64.5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2-45EA-8226-63D26C2E655F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Share of households living in unaffordable housing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Sheet1!$B$2:$B$3</c:f>
              <c:numCache>
                <c:formatCode>0.0</c:formatCode>
                <c:ptCount val="2"/>
                <c:pt idx="0">
                  <c:v>44.9</c:v>
                </c:pt>
                <c:pt idx="1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F2-45EA-8226-63D26C2E65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 of households dissatisfied with housing affordability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Sheet1!$D$2:$D$3</c:f>
              <c:numCache>
                <c:formatCode>0.0</c:formatCode>
                <c:ptCount val="2"/>
                <c:pt idx="0">
                  <c:v>32</c:v>
                </c:pt>
                <c:pt idx="1">
                  <c:v>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F2-45EA-8226-63D26C2E65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7033007"/>
        <c:axId val="967039247"/>
      </c:barChart>
      <c:catAx>
        <c:axId val="96703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039247"/>
        <c:crosses val="autoZero"/>
        <c:auto val="1"/>
        <c:lblAlgn val="ctr"/>
        <c:lblOffset val="100"/>
        <c:tickMarkSkip val="1"/>
        <c:noMultiLvlLbl val="1"/>
      </c:catAx>
      <c:valAx>
        <c:axId val="967039247"/>
        <c:scaling>
          <c:orientation val="minMax"/>
          <c:max val="7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67033007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494617520635994E-2"/>
          <c:y val="0.71286523719586714"/>
          <c:w val="0.87706987713492335"/>
          <c:h val="0.1940108506462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Share of new renter households dissatisfied with housing affordability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140096618357485E-2"/>
          <c:y val="0.19227435978551854"/>
          <c:w val="0.88371980676328499"/>
          <c:h val="0.5539920933047606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New renter households</c:v>
                </c:pt>
                <c:pt idx="1">
                  <c:v>New renters living in social and affordable housing</c:v>
                </c:pt>
                <c:pt idx="2">
                  <c:v>New renters living in market rental housing</c:v>
                </c:pt>
              </c:strCache>
            </c: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0-6310-481C-81DB-86AC557B2E72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New renter households</c:v>
                </c:pt>
                <c:pt idx="1">
                  <c:v>New renters living in social and affordable housing</c:v>
                </c:pt>
                <c:pt idx="2">
                  <c:v>New renters living in market rental housing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23</c:v>
                </c:pt>
                <c:pt idx="1">
                  <c:v>10.4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10-481C-81DB-86AC557B2E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New renter households</c:v>
                </c:pt>
                <c:pt idx="1">
                  <c:v>New renters living in social and affordable housing</c:v>
                </c:pt>
                <c:pt idx="2">
                  <c:v>New renters living in market rental housing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34.299999999999997</c:v>
                </c:pt>
                <c:pt idx="1">
                  <c:v>11.9</c:v>
                </c:pt>
                <c:pt idx="2">
                  <c:v>35.9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0-481C-81DB-86AC557B2E7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7033007"/>
        <c:axId val="967039247"/>
      </c:barChart>
      <c:catAx>
        <c:axId val="96703300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039247"/>
        <c:crosses val="autoZero"/>
        <c:auto val="1"/>
        <c:lblAlgn val="ctr"/>
        <c:lblOffset val="100"/>
        <c:tickMarkSkip val="1"/>
        <c:noMultiLvlLbl val="1"/>
      </c:catAx>
      <c:valAx>
        <c:axId val="967039247"/>
        <c:scaling>
          <c:orientation val="minMax"/>
          <c:max val="4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967033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27750469524628"/>
          <c:y val="0.89126106238167935"/>
          <c:w val="0.19039622643918394"/>
          <c:h val="6.50978009772144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1862" b="0" i="0" u="none" strike="noStrike" baseline="0" dirty="0">
                <a:effectLst/>
              </a:rPr>
              <a:t>First-time homebuyer income, outstanding mortgage</a:t>
            </a:r>
            <a:endParaRPr lang="en-US" sz="18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Median outstanding mortgage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0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Sheet1!$C$2:$C$3</c:f>
              <c:numCache>
                <c:formatCode>"$"#,##0</c:formatCode>
                <c:ptCount val="2"/>
                <c:pt idx="0">
                  <c:v>249350</c:v>
                </c:pt>
                <c:pt idx="1">
                  <c:v>280000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C98-47DE-9A14-E20EE87EAEB8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Median household income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0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Sheet1!$B$2:$B$3</c:f>
              <c:numCache>
                <c:formatCode>"$"#,##0</c:formatCode>
                <c:ptCount val="2"/>
                <c:pt idx="0">
                  <c:v>109350</c:v>
                </c:pt>
                <c:pt idx="1">
                  <c:v>114950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C98-47DE-9A14-E20EE87EAEB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67033007"/>
        <c:axId val="967039247"/>
      </c:lineChart>
      <c:catAx>
        <c:axId val="967033007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039247"/>
        <c:crosses val="autoZero"/>
        <c:auto val="1"/>
        <c:lblAlgn val="ctr"/>
        <c:lblOffset val="100"/>
        <c:noMultiLvlLbl val="1"/>
      </c:catAx>
      <c:valAx>
        <c:axId val="967039247"/>
        <c:scaling>
          <c:orientation val="minMax"/>
        </c:scaling>
        <c:delete val="1"/>
        <c:axPos val="r"/>
        <c:numFmt formatCode="&quot;$&quot;#,##0" sourceLinked="1"/>
        <c:majorTickMark val="out"/>
        <c:minorTickMark val="none"/>
        <c:tickLblPos val="nextTo"/>
        <c:crossAx val="967033007"/>
        <c:crosses val="max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Share of households</a:t>
            </a:r>
            <a:r>
              <a:rPr lang="en-CA" baseline="0"/>
              <a:t> in core housing need</a:t>
            </a:r>
            <a:endParaRPr lang="en-C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All households</c:v>
                </c:pt>
                <c:pt idx="1">
                  <c:v>Renters</c:v>
                </c:pt>
                <c:pt idx="2">
                  <c:v>Renters in social and affordable housing</c:v>
                </c:pt>
                <c:pt idx="3">
                  <c:v>Renters in market rental housing</c:v>
                </c:pt>
                <c:pt idx="4">
                  <c:v>Homeowners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11.3</c:v>
                </c:pt>
                <c:pt idx="1">
                  <c:v>22.5</c:v>
                </c:pt>
                <c:pt idx="2">
                  <c:v>31.9</c:v>
                </c:pt>
                <c:pt idx="3">
                  <c:v>21</c:v>
                </c:pt>
                <c:pt idx="4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55-41CE-B036-4827EB205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All households</c:v>
                </c:pt>
                <c:pt idx="1">
                  <c:v>Renters</c:v>
                </c:pt>
                <c:pt idx="2">
                  <c:v>Renters in social and affordable housing</c:v>
                </c:pt>
                <c:pt idx="3">
                  <c:v>Renters in market rental housing</c:v>
                </c:pt>
                <c:pt idx="4">
                  <c:v>Homeowners</c:v>
                </c:pt>
              </c:strCache>
            </c:strRef>
          </c:cat>
          <c:val>
            <c:numRef>
              <c:f>Sheet1!$C$2:$C$6</c:f>
              <c:numCache>
                <c:formatCode>0.0</c:formatCode>
                <c:ptCount val="5"/>
                <c:pt idx="0">
                  <c:v>9.8000000000000007</c:v>
                </c:pt>
                <c:pt idx="1">
                  <c:v>19.7</c:v>
                </c:pt>
                <c:pt idx="2">
                  <c:v>26.5</c:v>
                </c:pt>
                <c:pt idx="3">
                  <c:v>18.7</c:v>
                </c:pt>
                <c:pt idx="4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55-41CE-B036-4827EB205B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All households</c:v>
                </c:pt>
                <c:pt idx="1">
                  <c:v>Renters</c:v>
                </c:pt>
                <c:pt idx="2">
                  <c:v>Renters in social and affordable housing</c:v>
                </c:pt>
                <c:pt idx="3">
                  <c:v>Renters in market rental housing</c:v>
                </c:pt>
                <c:pt idx="4">
                  <c:v>Homeowners</c:v>
                </c:pt>
              </c:strCache>
            </c:strRef>
          </c:cat>
          <c:val>
            <c:numRef>
              <c:f>Sheet1!$D$2:$D$6</c:f>
              <c:numCache>
                <c:formatCode>0.0</c:formatCode>
                <c:ptCount val="5"/>
                <c:pt idx="0">
                  <c:v>11.6</c:v>
                </c:pt>
                <c:pt idx="1">
                  <c:v>22.1</c:v>
                </c:pt>
                <c:pt idx="2">
                  <c:v>30.8</c:v>
                </c:pt>
                <c:pt idx="3">
                  <c:v>20.9</c:v>
                </c:pt>
                <c:pt idx="4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55-41CE-B036-4827EB205B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118655"/>
        <c:axId val="48367135"/>
      </c:barChart>
      <c:catAx>
        <c:axId val="301186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67135"/>
        <c:crosses val="autoZero"/>
        <c:auto val="1"/>
        <c:lblAlgn val="ctr"/>
        <c:lblOffset val="100"/>
        <c:noMultiLvlLbl val="0"/>
      </c:catAx>
      <c:valAx>
        <c:axId val="48367135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30118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1860" b="0"/>
              <a:t>Share of households in core housing need by standard(s) not met,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of households in core housing need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03-43C8-8DBA-BCBE71D3D1B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303-43C8-8DBA-BCBE71D3D1B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303-43C8-8DBA-BCBE71D3D1B1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303-43C8-8DBA-BCBE71D3D1B1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303-43C8-8DBA-BCBE71D3D1B1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303-43C8-8DBA-BCBE71D3D1B1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303-43C8-8DBA-BCBE71D3D1B1}"/>
              </c:ext>
            </c:extLst>
          </c:dPt>
          <c:dLbls>
            <c:dLbl>
              <c:idx val="2"/>
              <c:layout>
                <c:manualLayout>
                  <c:x val="0.11236130959192479"/>
                  <c:y val="0.13179003038463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03-43C8-8DBA-BCBE71D3D1B1}"/>
                </c:ext>
              </c:extLst>
            </c:dLbl>
            <c:dLbl>
              <c:idx val="3"/>
              <c:layout>
                <c:manualLayout>
                  <c:x val="6.6434317050039479E-2"/>
                  <c:y val="0.115382902781525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03-43C8-8DBA-BCBE71D3D1B1}"/>
                </c:ext>
              </c:extLst>
            </c:dLbl>
            <c:dLbl>
              <c:idx val="4"/>
              <c:layout>
                <c:manualLayout>
                  <c:x val="2.9375630102147846E-2"/>
                  <c:y val="8.091296734225297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303-43C8-8DBA-BCBE71D3D1B1}"/>
                </c:ext>
              </c:extLst>
            </c:dLbl>
            <c:dLbl>
              <c:idx val="5"/>
              <c:layout>
                <c:manualLayout>
                  <c:x val="8.0292110751237183E-2"/>
                  <c:y val="0.148774695227867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303-43C8-8DBA-BCBE71D3D1B1}"/>
                </c:ext>
              </c:extLst>
            </c:dLbl>
            <c:dLbl>
              <c:idx val="6"/>
              <c:layout>
                <c:manualLayout>
                  <c:x val="5.6243230978123782E-2"/>
                  <c:y val="0.2980473509998006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303-43C8-8DBA-BCBE71D3D1B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Affordability only</c:v>
                </c:pt>
                <c:pt idx="1">
                  <c:v>Affordability and adequacy</c:v>
                </c:pt>
                <c:pt idx="2">
                  <c:v>Adequacy only</c:v>
                </c:pt>
                <c:pt idx="3">
                  <c:v>Affordability and suitability</c:v>
                </c:pt>
                <c:pt idx="4">
                  <c:v>Suitability only</c:v>
                </c:pt>
                <c:pt idx="5">
                  <c:v>Suitability and adequacy</c:v>
                </c:pt>
                <c:pt idx="6">
                  <c:v>Affordability, adequacy and suitability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74.8</c:v>
                </c:pt>
                <c:pt idx="1">
                  <c:v>8.6</c:v>
                </c:pt>
                <c:pt idx="2">
                  <c:v>7</c:v>
                </c:pt>
                <c:pt idx="3">
                  <c:v>4.4000000000000004</c:v>
                </c:pt>
                <c:pt idx="4">
                  <c:v>4.0999999999999996</c:v>
                </c:pt>
                <c:pt idx="5">
                  <c:v>0.6</c:v>
                </c:pt>
                <c:pt idx="6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303-43C8-8DBA-BCBE71D3D1B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552471819861648"/>
          <c:y val="0.15252210454202081"/>
          <c:w val="0.31297149152934378"/>
          <c:h val="0.8474778954579792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Share of households in core housing</a:t>
            </a:r>
            <a:r>
              <a:rPr lang="en-CA" baseline="0"/>
              <a:t> need by racialized identity of reference person, 2022</a:t>
            </a:r>
            <a:endParaRPr lang="en-C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Multiple racialized groups</c:v>
                </c:pt>
                <c:pt idx="1">
                  <c:v>Korean</c:v>
                </c:pt>
                <c:pt idx="2">
                  <c:v>West Asian</c:v>
                </c:pt>
                <c:pt idx="3">
                  <c:v>Southeast Asian</c:v>
                </c:pt>
                <c:pt idx="4">
                  <c:v>Arab</c:v>
                </c:pt>
                <c:pt idx="5">
                  <c:v>Latin American</c:v>
                </c:pt>
                <c:pt idx="6">
                  <c:v>Filipino</c:v>
                </c:pt>
                <c:pt idx="7">
                  <c:v>Black</c:v>
                </c:pt>
                <c:pt idx="8">
                  <c:v>Chinese</c:v>
                </c:pt>
                <c:pt idx="9">
                  <c:v>South Asian</c:v>
                </c:pt>
                <c:pt idx="10">
                  <c:v>Racialized households </c:v>
                </c:pt>
                <c:pt idx="11">
                  <c:v>All households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19.100000000000001</c:v>
                </c:pt>
                <c:pt idx="1">
                  <c:v>26.9</c:v>
                </c:pt>
                <c:pt idx="2">
                  <c:v>27.7</c:v>
                </c:pt>
                <c:pt idx="3">
                  <c:v>15.4</c:v>
                </c:pt>
                <c:pt idx="4">
                  <c:v>13.2</c:v>
                </c:pt>
                <c:pt idx="5">
                  <c:v>8.4</c:v>
                </c:pt>
                <c:pt idx="6">
                  <c:v>6.3</c:v>
                </c:pt>
                <c:pt idx="7">
                  <c:v>18.3</c:v>
                </c:pt>
                <c:pt idx="8">
                  <c:v>14.6</c:v>
                </c:pt>
                <c:pt idx="9">
                  <c:v>12.8</c:v>
                </c:pt>
                <c:pt idx="10">
                  <c:v>14.1</c:v>
                </c:pt>
                <c:pt idx="11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8-4A64-A704-E0E4F2FBC8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2"/>
        <c:axId val="1163009135"/>
        <c:axId val="1156960271"/>
      </c:barChart>
      <c:catAx>
        <c:axId val="11630091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6960271"/>
        <c:crosses val="autoZero"/>
        <c:auto val="1"/>
        <c:lblAlgn val="ctr"/>
        <c:lblOffset val="100"/>
        <c:noMultiLvlLbl val="0"/>
      </c:catAx>
      <c:valAx>
        <c:axId val="11569602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63009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Share of households in core housing</a:t>
            </a:r>
            <a:r>
              <a:rPr lang="en-CA" baseline="0"/>
              <a:t> need by Indigenous status of reference person</a:t>
            </a:r>
            <a:endParaRPr lang="en-C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290263026488153E-2"/>
          <c:y val="0.15542223795215224"/>
          <c:w val="0.95562436549513297"/>
          <c:h val="0.67202000021918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Indigenous identity</c:v>
                </c:pt>
                <c:pt idx="2">
                  <c:v>Non-Indigenous identity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11.3</c:v>
                </c:pt>
                <c:pt idx="1">
                  <c:v>16.2</c:v>
                </c:pt>
                <c:pt idx="2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FF-4933-9B50-95F7AA9D4D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Indigenous identity</c:v>
                </c:pt>
                <c:pt idx="2">
                  <c:v>Non-Indigenous identity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9.8000000000000007</c:v>
                </c:pt>
                <c:pt idx="1">
                  <c:v>15.1</c:v>
                </c:pt>
                <c:pt idx="2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FF-4933-9B50-95F7AA9D4D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households</c:v>
                </c:pt>
                <c:pt idx="1">
                  <c:v>Indigenous identity</c:v>
                </c:pt>
                <c:pt idx="2">
                  <c:v>Non-Indigenous identity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11.6</c:v>
                </c:pt>
                <c:pt idx="1">
                  <c:v>17.899999999999999</c:v>
                </c:pt>
                <c:pt idx="2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FF-4933-9B50-95F7AA9D4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930975"/>
        <c:axId val="1279933855"/>
      </c:barChart>
      <c:catAx>
        <c:axId val="127993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9933855"/>
        <c:crosses val="autoZero"/>
        <c:auto val="1"/>
        <c:lblAlgn val="ctr"/>
        <c:lblOffset val="100"/>
        <c:noMultiLvlLbl val="0"/>
      </c:catAx>
      <c:valAx>
        <c:axId val="127993385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993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303850166003629"/>
          <c:y val="0.92003608428749761"/>
          <c:w val="0.37023017517734369"/>
          <c:h val="5.54020168262975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Share of households in core housing need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British Columbia</c:v>
                </c:pt>
                <c:pt idx="1">
                  <c:v>Alberta</c:v>
                </c:pt>
                <c:pt idx="2">
                  <c:v>Saskatchewan</c:v>
                </c:pt>
                <c:pt idx="3">
                  <c:v>Manitoba</c:v>
                </c:pt>
                <c:pt idx="4">
                  <c:v>Ontario</c:v>
                </c:pt>
                <c:pt idx="5">
                  <c:v>Québec</c:v>
                </c:pt>
                <c:pt idx="6">
                  <c:v>New Brunswick</c:v>
                </c:pt>
                <c:pt idx="7">
                  <c:v>Nova Scotia</c:v>
                </c:pt>
                <c:pt idx="8">
                  <c:v>Prince Edward Island</c:v>
                </c:pt>
                <c:pt idx="9">
                  <c:v>Newfoundland and Labrador</c:v>
                </c:pt>
                <c:pt idx="10">
                  <c:v>Canada (provinces only)</c:v>
                </c:pt>
              </c:strCache>
            </c:strRef>
          </c:cat>
          <c:val>
            <c:numRef>
              <c:f>Sheet1!$B$2:$B$12</c:f>
              <c:numCache>
                <c:formatCode>0.0</c:formatCode>
                <c:ptCount val="11"/>
                <c:pt idx="0">
                  <c:v>16</c:v>
                </c:pt>
                <c:pt idx="1">
                  <c:v>11.3</c:v>
                </c:pt>
                <c:pt idx="2">
                  <c:v>9.5</c:v>
                </c:pt>
                <c:pt idx="3">
                  <c:v>12</c:v>
                </c:pt>
                <c:pt idx="4">
                  <c:v>14.5</c:v>
                </c:pt>
                <c:pt idx="5">
                  <c:v>5.5</c:v>
                </c:pt>
                <c:pt idx="6">
                  <c:v>9.1999999999999993</c:v>
                </c:pt>
                <c:pt idx="7">
                  <c:v>12.9</c:v>
                </c:pt>
                <c:pt idx="8">
                  <c:v>8.9</c:v>
                </c:pt>
                <c:pt idx="9">
                  <c:v>8.9</c:v>
                </c:pt>
                <c:pt idx="10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2-402C-AAFA-3F70BEECF7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British Columbia</c:v>
                </c:pt>
                <c:pt idx="1">
                  <c:v>Alberta</c:v>
                </c:pt>
                <c:pt idx="2">
                  <c:v>Saskatchewan</c:v>
                </c:pt>
                <c:pt idx="3">
                  <c:v>Manitoba</c:v>
                </c:pt>
                <c:pt idx="4">
                  <c:v>Ontario</c:v>
                </c:pt>
                <c:pt idx="5">
                  <c:v>Québec</c:v>
                </c:pt>
                <c:pt idx="6">
                  <c:v>New Brunswick</c:v>
                </c:pt>
                <c:pt idx="7">
                  <c:v>Nova Scotia</c:v>
                </c:pt>
                <c:pt idx="8">
                  <c:v>Prince Edward Island</c:v>
                </c:pt>
                <c:pt idx="9">
                  <c:v>Newfoundland and Labrador</c:v>
                </c:pt>
                <c:pt idx="10">
                  <c:v>Canada (provinces only)</c:v>
                </c:pt>
              </c:strCache>
            </c:strRef>
          </c:cat>
          <c:val>
            <c:numRef>
              <c:f>Sheet1!$C$2:$C$12</c:f>
              <c:numCache>
                <c:formatCode>0.0</c:formatCode>
                <c:ptCount val="11"/>
                <c:pt idx="0">
                  <c:v>12.5</c:v>
                </c:pt>
                <c:pt idx="1">
                  <c:v>9</c:v>
                </c:pt>
                <c:pt idx="2">
                  <c:v>10.3</c:v>
                </c:pt>
                <c:pt idx="3">
                  <c:v>10.3</c:v>
                </c:pt>
                <c:pt idx="4">
                  <c:v>11.9</c:v>
                </c:pt>
                <c:pt idx="5">
                  <c:v>6</c:v>
                </c:pt>
                <c:pt idx="6">
                  <c:v>5.9</c:v>
                </c:pt>
                <c:pt idx="7">
                  <c:v>9.9</c:v>
                </c:pt>
                <c:pt idx="8">
                  <c:v>7.2</c:v>
                </c:pt>
                <c:pt idx="9">
                  <c:v>7.4</c:v>
                </c:pt>
                <c:pt idx="10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2-402C-AAFA-3F70BEECF7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British Columbia</c:v>
                </c:pt>
                <c:pt idx="1">
                  <c:v>Alberta</c:v>
                </c:pt>
                <c:pt idx="2">
                  <c:v>Saskatchewan</c:v>
                </c:pt>
                <c:pt idx="3">
                  <c:v>Manitoba</c:v>
                </c:pt>
                <c:pt idx="4">
                  <c:v>Ontario</c:v>
                </c:pt>
                <c:pt idx="5">
                  <c:v>Québec</c:v>
                </c:pt>
                <c:pt idx="6">
                  <c:v>New Brunswick</c:v>
                </c:pt>
                <c:pt idx="7">
                  <c:v>Nova Scotia</c:v>
                </c:pt>
                <c:pt idx="8">
                  <c:v>Prince Edward Island</c:v>
                </c:pt>
                <c:pt idx="9">
                  <c:v>Newfoundland and Labrador</c:v>
                </c:pt>
                <c:pt idx="10">
                  <c:v>Canada (provinces only)</c:v>
                </c:pt>
              </c:strCache>
            </c:strRef>
          </c:cat>
          <c:val>
            <c:numRef>
              <c:f>Sheet1!$D$2:$D$12</c:f>
              <c:numCache>
                <c:formatCode>0.0</c:formatCode>
                <c:ptCount val="11"/>
                <c:pt idx="0">
                  <c:v>14.8</c:v>
                </c:pt>
                <c:pt idx="1">
                  <c:v>10.199999999999999</c:v>
                </c:pt>
                <c:pt idx="2">
                  <c:v>11.7</c:v>
                </c:pt>
                <c:pt idx="3">
                  <c:v>10.9</c:v>
                </c:pt>
                <c:pt idx="4">
                  <c:v>13.4</c:v>
                </c:pt>
                <c:pt idx="5">
                  <c:v>7.2</c:v>
                </c:pt>
                <c:pt idx="6">
                  <c:v>7.3</c:v>
                </c:pt>
                <c:pt idx="7">
                  <c:v>11</c:v>
                </c:pt>
                <c:pt idx="8">
                  <c:v>6.5</c:v>
                </c:pt>
                <c:pt idx="9">
                  <c:v>9.4</c:v>
                </c:pt>
                <c:pt idx="10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2-402C-AAFA-3F70BEECF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8018591"/>
        <c:axId val="1298026271"/>
      </c:barChart>
      <c:catAx>
        <c:axId val="129801859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026271"/>
        <c:crosses val="autoZero"/>
        <c:auto val="1"/>
        <c:lblAlgn val="ctr"/>
        <c:lblOffset val="100"/>
        <c:noMultiLvlLbl val="0"/>
      </c:catAx>
      <c:valAx>
        <c:axId val="1298026271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298018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14082225509994"/>
          <c:y val="0.10414358706208038"/>
          <c:w val="0.51286110001187912"/>
          <c:h val="0.6657499660924759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7A-46C5-96D5-AA7B89B8412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7A-46C5-96D5-AA7B89B8412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F7A-46C5-96D5-AA7B89B84121}"/>
              </c:ext>
            </c:extLst>
          </c:dPt>
          <c:cat>
            <c:strRef>
              <c:f>Sheet1!$A$2:$A$4</c:f>
              <c:strCache>
                <c:ptCount val="3"/>
                <c:pt idx="0">
                  <c:v>Yes, often</c:v>
                </c:pt>
                <c:pt idx="1">
                  <c:v>Yes, sometimes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7A-46C5-96D5-AA7B89B84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192435162065266"/>
          <c:y val="0.8655135095374864"/>
          <c:w val="0.77521307963790975"/>
          <c:h val="8.779649911902463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households reporting significant financial difficulty because of increased rent or mortgage payments in the last twelve months, Canada, 2018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C1-4B55-BF25-BA5C0DD7DD3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C1-4B55-BF25-BA5C0DD7DD3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C1-4B55-BF25-BA5C0DD7DD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Yes, often</c:v>
                </c:pt>
                <c:pt idx="1">
                  <c:v>Yes, sometimes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</c:v>
                </c:pt>
                <c:pt idx="1">
                  <c:v>9.4</c:v>
                </c:pt>
                <c:pt idx="2">
                  <c:v>87.7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C1-4B55-BF25-BA5C0DD7D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14069815707353"/>
          <c:y val="0.12144315137860555"/>
          <c:w val="0.51627534857312452"/>
          <c:h val="0.6539745371899644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78-4AA4-91F2-90E3FEA5D27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78-4AA4-91F2-90E3FEA5D27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78-4AA4-91F2-90E3FEA5D2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Yes, often</c:v>
                </c:pt>
                <c:pt idx="1">
                  <c:v>Yes, sometimes</c:v>
                </c:pt>
                <c:pt idx="2">
                  <c:v>No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6.1</c:v>
                </c:pt>
                <c:pt idx="1">
                  <c:v>16.5</c:v>
                </c:pt>
                <c:pt idx="2">
                  <c:v>77.2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78-4AA4-91F2-90E3FEA5D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72847-D326-49C9-AF07-20397E2DC730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C0BAE-9B52-45C1-BD86-6C934F457C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01444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3F5B1DBA-E4F9-4F88-99A6-2D331653C8CB}" type="datetimeFigureOut">
              <a:rPr lang="en-CA" smtClean="0"/>
              <a:pPr/>
              <a:t>2024-11-12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93CFECE1-5790-48AB-B8F5-5692F790057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20156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16 geographies of interest at the CMA/CAs: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CMAs with population greater than 500,000: Toronto, Montreal, Vancouver, Calgary, Edmonton, Ottawa-Gatineau (ON), Québec, Winnipeg, Hamilton, Kitchener, London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Largest CMAs in provinces: Halifax (Nova Scotia), Saskatoon (Saskatchewan), St John's (Newfoundland and Labrador), Moncton (New Brunswick)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 in province without CMA: Charlottetown (Prince Edward Island)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53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Collection for the 2022 CHS took place from October 31, 2022, to March 31, 2023, in the 10 provinces. </a:t>
            </a:r>
          </a:p>
        </p:txBody>
      </p:sp>
    </p:spTree>
    <p:extLst>
      <p:ext uri="{BB962C8B-B14F-4D97-AF65-F5344CB8AC3E}">
        <p14:creationId xmlns:p14="http://schemas.microsoft.com/office/powerpoint/2010/main" val="177969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Housing affordability had previously improved in 2021, as a result of the temporary income boost provided by pandemic-related government benefits.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 smaller rise in rent compared with income growth allowed more households living in social and affordable housing to keep their spending on housing under 30% of their income. </a:t>
            </a:r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343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Modifications on existing content to collect more details on mortgage payments and terms, housing subsidies for renters, forced moves (evictions), past experience of homelessness and hidden homelessness</a:t>
            </a:r>
          </a:p>
        </p:txBody>
      </p:sp>
    </p:spTree>
    <p:extLst>
      <p:ext uri="{BB962C8B-B14F-4D97-AF65-F5344CB8AC3E}">
        <p14:creationId xmlns:p14="http://schemas.microsoft.com/office/powerpoint/2010/main" val="356420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07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23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7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mall le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62BAB1F-23DB-5F74-FD3F-BFAE6E67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628800"/>
            <a:ext cx="113052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DDC825D-5995-D902-343B-3E95A43BE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376" y="3573016"/>
            <a:ext cx="11305256" cy="122413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552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3BF3-D961-4243-1DEC-C94D3AE2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74638"/>
            <a:ext cx="11449272" cy="1066130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DF5AA5-741D-ABC8-FF59-18D06FCDBD5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07368" y="1412776"/>
            <a:ext cx="11449272" cy="472409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127131F-0328-2D04-9A2C-93C67AE0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74638"/>
            <a:ext cx="11305256" cy="962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45E5F10-4CE0-A5E4-14F0-74430BEC2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376" y="1297196"/>
            <a:ext cx="5472608" cy="465208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EB51C09-B628-E941-3C0F-E67FC65F1CA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37514" y="1297196"/>
            <a:ext cx="5547118" cy="465208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305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mall le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62BAB1F-23DB-5F74-FD3F-BFAE6E67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80"/>
            <a:ext cx="9374832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DDC825D-5995-D902-343B-3E95A43BE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573016"/>
            <a:ext cx="7950598" cy="207910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876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F17808-6B54-2C57-20F3-9E66E29ED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1" y="5551267"/>
            <a:ext cx="12192000" cy="13067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E160E1-EA27-9275-98D0-8FC92F9AE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747" r="2079"/>
          <a:stretch/>
        </p:blipFill>
        <p:spPr>
          <a:xfrm>
            <a:off x="7787931" y="-1"/>
            <a:ext cx="4404069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7B15B0-D848-F07B-8C97-04B361706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" y="5897845"/>
            <a:ext cx="12192000" cy="9628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4D0511-45D1-BDFB-7DB8-8DFCD91D8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2880" y="2236514"/>
            <a:ext cx="4389120" cy="462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8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daily-quotidien/240910/dq240910b-eng.htm" TargetMode="External"/><Relationship Id="rId7" Type="http://schemas.openxmlformats.org/officeDocument/2006/relationships/hyperlink" Target="https://www.cmhc-schl.gc.ca/professionals/housing-markets-data-and-research/housing-research/surveys/canadian-housing-surve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mhc-schl.gc.ca/blog/" TargetMode="External"/><Relationship Id="rId5" Type="http://schemas.openxmlformats.org/officeDocument/2006/relationships/hyperlink" Target="https://www.cmhc-schl.gc.ca/blog/2024/2022-canadian-housing-survey" TargetMode="External"/><Relationship Id="rId4" Type="http://schemas.openxmlformats.org/officeDocument/2006/relationships/hyperlink" Target="https://www150.statcan.gc.ca/n1/en/type/dat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150.statcan.gc.ca/n1/en/type/data?sourcecode=5269&amp;archived=2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atcan.gc.ca/en/surveys" TargetMode="External"/><Relationship Id="rId13" Type="http://schemas.openxmlformats.org/officeDocument/2006/relationships/hyperlink" Target="https://www.statcan.gc.ca/eng/sc/podcasts" TargetMode="External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hyperlink" Target="https://www.statcan.gc.ca/en/sc/mobile-applications" TargetMode="External"/><Relationship Id="rId21" Type="http://schemas.openxmlformats.org/officeDocument/2006/relationships/hyperlink" Target="https://www.reddit.com/user/StatCanada/" TargetMode="External"/><Relationship Id="rId7" Type="http://schemas.openxmlformats.org/officeDocument/2006/relationships/hyperlink" Target="https://www.statcan.gc.ca/en/start" TargetMode="External"/><Relationship Id="rId12" Type="http://schemas.openxmlformats.org/officeDocument/2006/relationships/image" Target="../media/image7.png"/><Relationship Id="rId17" Type="http://schemas.openxmlformats.org/officeDocument/2006/relationships/hyperlink" Target="https://instagram.com/statcan_eng/" TargetMode="External"/><Relationship Id="rId25" Type="http://schemas.openxmlformats.org/officeDocument/2006/relationships/hyperlink" Target="https://www.youtube.com/statisticscanada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150.statcan.gc.ca/n1/dai-quo/index-eng.htm" TargetMode="External"/><Relationship Id="rId11" Type="http://schemas.openxmlformats.org/officeDocument/2006/relationships/hyperlink" Target="https://www.statcan.gc.ca/eng/sc/mobile-applications" TargetMode="External"/><Relationship Id="rId24" Type="http://schemas.openxmlformats.org/officeDocument/2006/relationships/image" Target="../media/image13.png"/><Relationship Id="rId5" Type="http://schemas.openxmlformats.org/officeDocument/2006/relationships/hyperlink" Target="https://www.statcan.gc.ca/o1/en/plus" TargetMode="External"/><Relationship Id="rId15" Type="http://schemas.openxmlformats.org/officeDocument/2006/relationships/hyperlink" Target="https://www.facebook.com/statisticscanada" TargetMode="External"/><Relationship Id="rId23" Type="http://schemas.openxmlformats.org/officeDocument/2006/relationships/hyperlink" Target="https://x.com/StatCan_eng" TargetMode="External"/><Relationship Id="rId10" Type="http://schemas.openxmlformats.org/officeDocument/2006/relationships/hyperlink" Target="https://www.statcan.gc.ca/msc/en/mystatcan/about" TargetMode="External"/><Relationship Id="rId19" Type="http://schemas.openxmlformats.org/officeDocument/2006/relationships/hyperlink" Target="https://ca.linkedin.com/company/statcan" TargetMode="External"/><Relationship Id="rId4" Type="http://schemas.openxmlformats.org/officeDocument/2006/relationships/hyperlink" Target="https://www.statcan.gc.ca/en/sc/podcasts" TargetMode="External"/><Relationship Id="rId9" Type="http://schemas.openxmlformats.org/officeDocument/2006/relationships/hyperlink" Target="https://www.statcan.gc.ca/en/dsc" TargetMode="External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hyperlink" Target="mailto:infostats@statcan.gc.c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hc-schl.gc.ca/professionals/housing-markets-data-and-research/housing-research/surveys/canadian-housing-surve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www.cmhc-schl.gc.ca/professionals/housing-markets-data-and-research/housing-data/data-tables" TargetMode="External"/><Relationship Id="rId4" Type="http://schemas.openxmlformats.org/officeDocument/2006/relationships/hyperlink" Target="https://www.cmhc-schl.gc.ca/blog/2024/2024-canada-housing-survey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E881B-07D2-0629-C52B-8D2B5E702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80"/>
            <a:ext cx="9878888" cy="2592288"/>
          </a:xfrm>
        </p:spPr>
        <p:txBody>
          <a:bodyPr/>
          <a:lstStyle/>
          <a:p>
            <a:r>
              <a:rPr lang="en-US" dirty="0"/>
              <a:t>2022 Canadian Housing Survey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FD21E-EE7B-AB84-7328-269C24F12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40968"/>
            <a:ext cx="7950598" cy="2304256"/>
          </a:xfrm>
        </p:spPr>
        <p:txBody>
          <a:bodyPr>
            <a:normAutofit/>
          </a:bodyPr>
          <a:lstStyle/>
          <a:p>
            <a:r>
              <a:rPr lang="en-US" dirty="0"/>
              <a:t>Webinar for Canadian Institute of Planners</a:t>
            </a:r>
          </a:p>
          <a:p>
            <a:r>
              <a:rPr lang="en-US" dirty="0"/>
              <a:t>Thursday, November 28, 2024</a:t>
            </a:r>
          </a:p>
          <a:p>
            <a:r>
              <a:rPr lang="en-US" dirty="0"/>
              <a:t>12:00 – 13:15 (EST)</a:t>
            </a:r>
          </a:p>
        </p:txBody>
      </p:sp>
    </p:spTree>
    <p:extLst>
      <p:ext uri="{BB962C8B-B14F-4D97-AF65-F5344CB8AC3E}">
        <p14:creationId xmlns:p14="http://schemas.microsoft.com/office/powerpoint/2010/main" val="3488559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16904D1-97B2-EE0A-18B0-FFB15EF29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664"/>
            <a:ext cx="10515600" cy="1286024"/>
          </a:xfrm>
        </p:spPr>
        <p:txBody>
          <a:bodyPr anchor="b">
            <a:noAutofit/>
          </a:bodyPr>
          <a:lstStyle/>
          <a:p>
            <a:pPr algn="l"/>
            <a:r>
              <a:rPr lang="en-CA" sz="4200" dirty="0"/>
              <a:t>What is the Canadian </a:t>
            </a:r>
            <a:br>
              <a:rPr lang="en-CA" sz="4200" dirty="0"/>
            </a:br>
            <a:r>
              <a:rPr lang="en-CA" sz="4200" dirty="0"/>
              <a:t>Housing Survey (CHS)?</a:t>
            </a:r>
            <a:endParaRPr lang="en-US" sz="42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BB8D00-395E-15D1-6C66-1CC6BABDCE98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7816997" cy="41461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The CHS is a </a:t>
            </a:r>
            <a:r>
              <a:rPr lang="en-CA" sz="2000" b="1" dirty="0"/>
              <a:t>biennial survey </a:t>
            </a:r>
            <a:r>
              <a:rPr lang="en-CA" sz="2000" dirty="0"/>
              <a:t>administered in partnership with CMHC</a:t>
            </a:r>
            <a:r>
              <a:rPr lang="en-CA" sz="2000" b="1" dirty="0"/>
              <a:t> </a:t>
            </a:r>
            <a:r>
              <a:rPr lang="en-CA" sz="2000" dirty="0"/>
              <a:t>that will run for 10 years that started in 2018</a:t>
            </a:r>
          </a:p>
          <a:p>
            <a:r>
              <a:rPr lang="en-CA" sz="2000" dirty="0"/>
              <a:t>It collects information from Canadian households on their </a:t>
            </a:r>
            <a:r>
              <a:rPr lang="en-CA" sz="2000" b="1" dirty="0"/>
              <a:t>homes, communities, housing needs and housing experiences</a:t>
            </a:r>
            <a:endParaRPr lang="en-CA" sz="2000" dirty="0"/>
          </a:p>
          <a:p>
            <a:r>
              <a:rPr lang="en-CA" sz="2000" dirty="0"/>
              <a:t>It provides detailed and precise statistics on households in </a:t>
            </a:r>
            <a:r>
              <a:rPr lang="en-CA" sz="2000" b="1" dirty="0"/>
              <a:t>Social and Affordable Housing</a:t>
            </a:r>
            <a:endParaRPr lang="en-CA" sz="2000" dirty="0"/>
          </a:p>
          <a:p>
            <a:r>
              <a:rPr lang="en-CA" sz="2000" dirty="0"/>
              <a:t>It is part of the National Housing Strategy’s </a:t>
            </a:r>
            <a:r>
              <a:rPr lang="en-CA" sz="2000" b="1" dirty="0"/>
              <a:t>commitment to new, more and better housing information</a:t>
            </a:r>
            <a:r>
              <a:rPr lang="en-CA" sz="2000" dirty="0"/>
              <a:t> to support better housing outcomes for all Canadians</a:t>
            </a:r>
          </a:p>
          <a:p>
            <a:endParaRPr lang="en-US" dirty="0"/>
          </a:p>
        </p:txBody>
      </p:sp>
      <p:pic>
        <p:nvPicPr>
          <p:cNvPr id="6" name="Picture 5" descr="A hand holding an object&#10;&#10;Description automatically generated with low confidence">
            <a:extLst>
              <a:ext uri="{FF2B5EF4-FFF2-40B4-BE49-F238E27FC236}">
                <a16:creationId xmlns:a16="http://schemas.microsoft.com/office/drawing/2014/main" id="{BD44D1B3-45A9-850B-7C0F-42BBC4986F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039" y="1969168"/>
            <a:ext cx="2189748" cy="291966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306FD5-2D6C-AF46-3CE0-F38BE29CBFCC}"/>
              </a:ext>
            </a:extLst>
          </p:cNvPr>
          <p:cNvSpPr txBox="1"/>
          <p:nvPr/>
        </p:nvSpPr>
        <p:spPr>
          <a:xfrm>
            <a:off x="8967117" y="4873068"/>
            <a:ext cx="28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 b="1" i="1" dirty="0"/>
              <a:t>Housing information is KEY </a:t>
            </a:r>
          </a:p>
          <a:p>
            <a:pPr algn="ctr"/>
            <a:r>
              <a:rPr lang="en-CA" sz="1200" b="1" i="1" dirty="0"/>
              <a:t>to overcoming housing challenges</a:t>
            </a:r>
          </a:p>
        </p:txBody>
      </p:sp>
    </p:spTree>
    <p:extLst>
      <p:ext uri="{BB962C8B-B14F-4D97-AF65-F5344CB8AC3E}">
        <p14:creationId xmlns:p14="http://schemas.microsoft.com/office/powerpoint/2010/main" val="42870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45BB0C-36D3-C58E-8B80-C6CAE0178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712"/>
            <a:ext cx="10515600" cy="853976"/>
          </a:xfrm>
        </p:spPr>
        <p:txBody>
          <a:bodyPr anchor="b">
            <a:noAutofit/>
          </a:bodyPr>
          <a:lstStyle/>
          <a:p>
            <a:pPr algn="l"/>
            <a:r>
              <a:rPr lang="en-CA" sz="4200" dirty="0"/>
              <a:t>Overview of CHS concepts</a:t>
            </a:r>
            <a:endParaRPr lang="en-US" sz="4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13C426-3B74-6C49-1CC6-363B306472D9}"/>
              </a:ext>
            </a:extLst>
          </p:cNvPr>
          <p:cNvSpPr txBox="1"/>
          <p:nvPr/>
        </p:nvSpPr>
        <p:spPr>
          <a:xfrm>
            <a:off x="838200" y="1947604"/>
            <a:ext cx="524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Geographies of interest: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Provinces and 16 largest CMA/CAs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D932F3-9424-8A97-7DE0-FC25F3461364}"/>
              </a:ext>
            </a:extLst>
          </p:cNvPr>
          <p:cNvSpPr txBox="1"/>
          <p:nvPr/>
        </p:nvSpPr>
        <p:spPr>
          <a:xfrm>
            <a:off x="6090048" y="1947604"/>
            <a:ext cx="54607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Key housing indicators: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5750" indent="-2857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Core housing need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US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Dwelling condition</a:t>
            </a:r>
            <a:endParaRPr lang="en-US" b="0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Housing affordability</a:t>
            </a:r>
            <a:endParaRPr lang="en-US" dirty="0">
              <a:latin typeface="Arial" panose="020B0604020202020204" pitchFamily="34" charset="0"/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US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Housing suitability</a:t>
            </a:r>
            <a:endParaRPr lang="en-US" b="0" i="0" u="none" strike="noStrike" dirty="0">
              <a:effectLst/>
              <a:latin typeface="Arial" panose="020B0604020202020204" pitchFamily="34" charset="0"/>
            </a:endParaRPr>
          </a:p>
          <a:p>
            <a:pPr marL="285750" indent="-2857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Dwelling and </a:t>
            </a:r>
            <a:r>
              <a:rPr lang="en-US" sz="1800" b="0" i="0" u="none" strike="noStrike" kern="120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neighbourhood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satisfaction</a:t>
            </a:r>
          </a:p>
          <a:p>
            <a:pPr marL="285750" indent="-2857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Experience with forced moves and homelessness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Reasons for moving</a:t>
            </a:r>
          </a:p>
          <a:p>
            <a:pPr marL="285750" indent="-2857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Tenure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First-time homebuyers</a:t>
            </a:r>
            <a:endParaRPr lang="en-US" dirty="0">
              <a:latin typeface="Arial" panose="020B0604020202020204" pitchFamily="34" charset="0"/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US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Social and affordable housing </a:t>
            </a:r>
            <a:endParaRPr lang="en-US" b="0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US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Waitlist for social and affordable housing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851E04-36C0-1CB5-D599-EAB3C879F48E}"/>
              </a:ext>
            </a:extLst>
          </p:cNvPr>
          <p:cNvSpPr txBox="1"/>
          <p:nvPr/>
        </p:nvSpPr>
        <p:spPr>
          <a:xfrm>
            <a:off x="850104" y="2737951"/>
            <a:ext cx="5245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NHS priority population groups: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2SLGBTQ+ people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Indigenous people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People experiencing homelessness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Racialized people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Recent immigrants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Seniors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Women and children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</a:rPr>
              <a:t>Veterans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Young adults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238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2A6EB7-8BB4-6F0C-31D2-E6A7395F9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3"/>
            <a:ext cx="10515600" cy="895042"/>
          </a:xfrm>
        </p:spPr>
        <p:txBody>
          <a:bodyPr>
            <a:normAutofit fontScale="90000"/>
          </a:bodyPr>
          <a:lstStyle/>
          <a:p>
            <a:pPr algn="l"/>
            <a:r>
              <a:rPr lang="en-US" sz="4200" dirty="0"/>
              <a:t>What products were recently released?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28BF49-2D36-7C7D-3E99-DA5D024A699B}"/>
              </a:ext>
            </a:extLst>
          </p:cNvPr>
          <p:cNvSpPr txBox="1">
            <a:spLocks/>
          </p:cNvSpPr>
          <p:nvPr/>
        </p:nvSpPr>
        <p:spPr>
          <a:xfrm>
            <a:off x="838200" y="1721921"/>
            <a:ext cx="10515600" cy="408334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kern="100">
                <a:ea typeface="Calibri" panose="020F0502020204030204" pitchFamily="34" charset="0"/>
                <a:cs typeface="Times New Roman" panose="02020603050405020304" pitchFamily="18" charset="0"/>
              </a:rPr>
              <a:t>The first results for reference year 2022 from the third cycle of the CHS</a:t>
            </a:r>
          </a:p>
          <a:p>
            <a:pPr lvl="1"/>
            <a:r>
              <a:rPr lang="en-CA" sz="2000" kern="100"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Housing affordability in Canada, 2022</a:t>
            </a:r>
            <a:r>
              <a:rPr lang="en-CA" sz="2000" kern="100">
                <a:ea typeface="Calibri" panose="020F0502020204030204" pitchFamily="34" charset="0"/>
                <a:cs typeface="Times New Roman" panose="02020603050405020304" pitchFamily="18" charset="0"/>
              </a:rPr>
              <a:t> article in </a:t>
            </a:r>
            <a:r>
              <a:rPr lang="en-CA" sz="2000" i="1" kern="100">
                <a:ea typeface="Calibri" panose="020F0502020204030204" pitchFamily="34" charset="0"/>
                <a:cs typeface="Times New Roman" panose="02020603050405020304" pitchFamily="18" charset="0"/>
              </a:rPr>
              <a:t>The Daily</a:t>
            </a:r>
          </a:p>
          <a:p>
            <a:pPr lvl="1"/>
            <a:r>
              <a:rPr lang="en-CA" sz="2000" kern="100">
                <a:ea typeface="Calibri" panose="020F0502020204030204" pitchFamily="34" charset="0"/>
                <a:cs typeface="Times New Roman" panose="02020603050405020304" pitchFamily="18" charset="0"/>
              </a:rPr>
              <a:t>Updates to 10 data tables on Statistics Canada’s </a:t>
            </a:r>
            <a:r>
              <a:rPr lang="en-CA" sz="2000" kern="100"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data</a:t>
            </a:r>
            <a:r>
              <a:rPr lang="en-CA" sz="2000" kern="100">
                <a:ea typeface="Calibri" panose="020F0502020204030204" pitchFamily="34" charset="0"/>
                <a:cs typeface="Times New Roman" panose="02020603050405020304" pitchFamily="18" charset="0"/>
              </a:rPr>
              <a:t> page</a:t>
            </a:r>
          </a:p>
          <a:p>
            <a:pPr lvl="1"/>
            <a:r>
              <a:rPr lang="en-US" sz="2000"/>
              <a:t>Microdata file for the 2022 cycle is available through the Research Data Centres</a:t>
            </a:r>
          </a:p>
          <a:p>
            <a:pPr lvl="1"/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</a:rPr>
              <a:t>New Insights into </a:t>
            </a:r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Housing Needs and Conditions article</a:t>
            </a:r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</a:rPr>
              <a:t> in CMHC’s </a:t>
            </a:r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Housing Observer</a:t>
            </a:r>
            <a:endParaRPr lang="en-US" sz="20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</a:rPr>
              <a:t>New data tables on CMHC’s </a:t>
            </a:r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Canadian Housing Survey</a:t>
            </a:r>
            <a:r>
              <a:rPr lang="en-US" sz="2000" kern="100">
                <a:ea typeface="Calibri" panose="020F0502020204030204" pitchFamily="34" charset="0"/>
                <a:cs typeface="Times New Roman" panose="02020603050405020304" pitchFamily="18" charset="0"/>
              </a:rPr>
              <a:t> page</a:t>
            </a:r>
          </a:p>
          <a:p>
            <a:r>
              <a:rPr lang="en-US" sz="2200" kern="100">
                <a:ea typeface="Calibri" panose="020F0502020204030204" pitchFamily="34" charset="0"/>
                <a:cs typeface="Times New Roman" panose="02020603050405020304" pitchFamily="18" charset="0"/>
              </a:rPr>
              <a:t>Future articles and analysis to come in 2024 and 2025</a:t>
            </a:r>
            <a:endParaRPr lang="en-CA" sz="2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020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3274562-CD24-05D7-1545-0B1A25528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640" y="692696"/>
            <a:ext cx="10515600" cy="1176506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The share of households spending 30% or more of their income on shelter costs returns to pre-pandemic levels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0D2AE4-1CE9-0F7B-C985-A49885301F6B}"/>
              </a:ext>
            </a:extLst>
          </p:cNvPr>
          <p:cNvSpPr txBox="1">
            <a:spLocks/>
          </p:cNvSpPr>
          <p:nvPr/>
        </p:nvSpPr>
        <p:spPr>
          <a:xfrm>
            <a:off x="6096000" y="2115642"/>
            <a:ext cx="5257800" cy="37616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The share of households living in unaffordable housing—defined as spending 30% or more of their income on shelter costs—was 22.0% in 2022, virtually the same as it was in 2018 (21.5%), before the COVID-19 pandemic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  <a:defRPr/>
            </a:pPr>
            <a:endParaRPr lang="en-US" sz="18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Households living in social and affordable housing were less likely to be living in unaffordable housing in 2022 (25.4%), compared with 2018 (29.4%)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D01B415-E599-843E-2E50-E979CECFD7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7592163"/>
              </p:ext>
            </p:extLst>
          </p:nvPr>
        </p:nvGraphicFramePr>
        <p:xfrm>
          <a:off x="838200" y="1869202"/>
          <a:ext cx="5257800" cy="3864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B80811C-A7BB-CBDF-249B-A9440428A2CA}"/>
              </a:ext>
            </a:extLst>
          </p:cNvPr>
          <p:cNvSpPr txBox="1"/>
          <p:nvPr/>
        </p:nvSpPr>
        <p:spPr>
          <a:xfrm>
            <a:off x="983432" y="5651376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2021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513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1ABAF45-CF71-1A8D-1208-9728CD1C4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3"/>
            <a:ext cx="10515600" cy="895042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Growing dissatisfaction with housing affordability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BABD19-FD59-1C59-473C-EADF1EDAD1C2}"/>
              </a:ext>
            </a:extLst>
          </p:cNvPr>
          <p:cNvSpPr txBox="1">
            <a:spLocks/>
          </p:cNvSpPr>
          <p:nvPr/>
        </p:nvSpPr>
        <p:spPr>
          <a:xfrm>
            <a:off x="6096000" y="1844824"/>
            <a:ext cx="5257800" cy="346499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From 2018 to 2022, shelter costs increased nationally by 20.6%. Against this backdrop, a larger share of Canadians was dissatisfied with the affordability of their housing in 2022 (14.5%) compared to 2018 (11.1%)</a:t>
            </a:r>
          </a:p>
          <a:p>
            <a:pPr marL="0" indent="0">
              <a:buFont typeface="Arial" pitchFamily="34" charset="0"/>
              <a:buNone/>
            </a:pPr>
            <a:endParaRPr lang="en-US" sz="18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Two groups were particularly dissatisfied with affordability of their housing: new renters (34.3%) facing low rental vacancies, and first-time homebuyers (21.3%) higher housing prices housing and fluctuating interest rates</a:t>
            </a:r>
            <a:endParaRPr lang="en-CA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4092281-0B33-590B-A991-D7DA589008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1565267"/>
              </p:ext>
            </p:extLst>
          </p:nvPr>
        </p:nvGraphicFramePr>
        <p:xfrm>
          <a:off x="838200" y="1844824"/>
          <a:ext cx="52578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2CBCA10-0BD5-6F63-7FB0-69D5EC65D049}"/>
              </a:ext>
            </a:extLst>
          </p:cNvPr>
          <p:cNvSpPr txBox="1"/>
          <p:nvPr/>
        </p:nvSpPr>
        <p:spPr>
          <a:xfrm>
            <a:off x="983432" y="5651376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2021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1833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204B7-7359-B491-6002-B52281E0F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895042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Housing is part of larger affordability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7307-5491-E0C9-F848-C5D6B598D9D2}"/>
              </a:ext>
            </a:extLst>
          </p:cNvPr>
          <p:cNvSpPr txBox="1">
            <a:spLocks/>
          </p:cNvSpPr>
          <p:nvPr/>
        </p:nvSpPr>
        <p:spPr>
          <a:xfrm>
            <a:off x="6096000" y="2060848"/>
            <a:ext cx="5257800" cy="32489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More households found it difficult to make ends meet in 2022 than was the case in 2018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800" kern="1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This phenomenon reflects the historic price increases for essential items experienced by households in 2022 putting pressure on their household budget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52DBB49-E5A8-59E7-E871-E56E64A62F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7320235"/>
              </p:ext>
            </p:extLst>
          </p:nvPr>
        </p:nvGraphicFramePr>
        <p:xfrm>
          <a:off x="838200" y="1772816"/>
          <a:ext cx="525780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3205E34-AB85-AF20-2728-5DE7B614C508}"/>
              </a:ext>
            </a:extLst>
          </p:cNvPr>
          <p:cNvSpPr txBox="1"/>
          <p:nvPr/>
        </p:nvSpPr>
        <p:spPr>
          <a:xfrm>
            <a:off x="983432" y="5651376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2021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34169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2CA8D-A01D-55D2-471C-B97F7853E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688"/>
            <a:ext cx="10515600" cy="1368152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Waiting for social and affordable housing can take years for some households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EB13E-6395-A7CD-97E6-F9FD4167994D}"/>
              </a:ext>
            </a:extLst>
          </p:cNvPr>
          <p:cNvSpPr txBox="1">
            <a:spLocks/>
          </p:cNvSpPr>
          <p:nvPr/>
        </p:nvSpPr>
        <p:spPr>
          <a:xfrm>
            <a:off x="838200" y="2204864"/>
            <a:ext cx="5257800" cy="37444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ea typeface="Calibri" panose="020F0502020204030204" pitchFamily="34" charset="0"/>
              </a:rPr>
              <a:t>In 2022, approximately 245,900 households reported being on a waitlist for subsidized housing, close to two-thirds of whom (153,800) have been waiting for two years or longer</a:t>
            </a:r>
          </a:p>
          <a:p>
            <a:pPr marL="0" indent="0">
              <a:buFont typeface="Arial" pitchFamily="34" charset="0"/>
              <a:buNone/>
            </a:pPr>
            <a:endParaRPr lang="en-US" sz="1600">
              <a:ea typeface="Calibri" panose="020F0502020204030204" pitchFamily="34" charset="0"/>
            </a:endParaRPr>
          </a:p>
          <a:p>
            <a:r>
              <a:rPr lang="en-US" sz="1600">
                <a:ea typeface="Calibri" panose="020F0502020204030204" pitchFamily="34" charset="0"/>
              </a:rPr>
              <a:t>The long wait may reflect allocation and access priority for subsidized housing units among seniors, families, individuals, and people with disabilities</a:t>
            </a:r>
          </a:p>
          <a:p>
            <a:pPr marL="0" indent="0">
              <a:buFont typeface="Arial" pitchFamily="34" charset="0"/>
              <a:buNone/>
            </a:pPr>
            <a:endParaRPr lang="en-US" sz="1600">
              <a:ea typeface="Calibri" panose="020F0502020204030204" pitchFamily="34" charset="0"/>
            </a:endParaRPr>
          </a:p>
          <a:p>
            <a:r>
              <a:rPr lang="en-CA" sz="1600">
                <a:ea typeface="Calibri" panose="020F0502020204030204" pitchFamily="34" charset="0"/>
                <a:cs typeface="Arial" panose="020B0604020202020204" pitchFamily="34" charset="0"/>
              </a:rPr>
              <a:t>Households waiting for subsidized housing were more likely to be in unaffordable housing (41.7% in 2022) compared with renters and owners, and close to two-thirds (64.5% in 2022) found it difficult to make ends meet</a:t>
            </a:r>
            <a:endParaRPr lang="en-CA" sz="1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6E48B59-264E-6E75-B717-66AB294B8C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9701332"/>
              </p:ext>
            </p:extLst>
          </p:nvPr>
        </p:nvGraphicFramePr>
        <p:xfrm>
          <a:off x="6096000" y="2204864"/>
          <a:ext cx="52578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E8A3AC6-B45B-F26E-CEF7-2F4BDD8427C6}"/>
              </a:ext>
            </a:extLst>
          </p:cNvPr>
          <p:cNvSpPr txBox="1"/>
          <p:nvPr/>
        </p:nvSpPr>
        <p:spPr>
          <a:xfrm>
            <a:off x="6096000" y="5888305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2220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9F439-3BDE-8AFB-E279-EFF95E626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3"/>
            <a:ext cx="10515600" cy="895042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New renters face tighter rental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4279A-72FE-CE3C-CC87-E292EBA8F1CA}"/>
              </a:ext>
            </a:extLst>
          </p:cNvPr>
          <p:cNvSpPr txBox="1">
            <a:spLocks/>
          </p:cNvSpPr>
          <p:nvPr/>
        </p:nvSpPr>
        <p:spPr>
          <a:xfrm>
            <a:off x="7104112" y="2060848"/>
            <a:ext cx="4249688" cy="32489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In 2022, new renters who had moved into their dwelling during the prior two years paid an average of $1,590 in monthly rent, which is 27.0% more than existing tenant households that did not move during that time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New renters (34.3%) were more likely to be dissatisfied with the affordability of their housing compared with all renters (20.8%)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825AED-F812-82BC-97B1-8C12F2B990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458946"/>
              </p:ext>
            </p:extLst>
          </p:nvPr>
        </p:nvGraphicFramePr>
        <p:xfrm>
          <a:off x="838200" y="1772815"/>
          <a:ext cx="6265912" cy="396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71A50F0-EF14-4B5B-4F6F-6123596FF5A6}"/>
              </a:ext>
            </a:extLst>
          </p:cNvPr>
          <p:cNvSpPr txBox="1"/>
          <p:nvPr/>
        </p:nvSpPr>
        <p:spPr>
          <a:xfrm>
            <a:off x="1101080" y="5600273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79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F000A-FDF0-C37B-895F-658B1540D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704"/>
            <a:ext cx="10515600" cy="108012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First-time homebuyers are taking on larger mortgages and are more dissatisfied with housing affordability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2BEAF-54C4-C591-67BA-F8597941B09C}"/>
              </a:ext>
            </a:extLst>
          </p:cNvPr>
          <p:cNvSpPr txBox="1">
            <a:spLocks/>
          </p:cNvSpPr>
          <p:nvPr/>
        </p:nvSpPr>
        <p:spPr>
          <a:xfrm>
            <a:off x="838200" y="2204864"/>
            <a:ext cx="6049888" cy="37444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600" kern="100">
                <a:ea typeface="Calibri" panose="020F0502020204030204" pitchFamily="34" charset="0"/>
                <a:cs typeface="Calibri" panose="020F0502020204030204" pitchFamily="34" charset="0"/>
              </a:rPr>
              <a:t>About 1.3 million households, or 8.6% of all households, bought their first home from 2018 to 2022. The share of households that bought their first home from 2014 to 2018 (8.7%) was virtually the same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600" kern="100">
                <a:ea typeface="Calibri" panose="020F0502020204030204" pitchFamily="34" charset="0"/>
                <a:cs typeface="Times New Roman" panose="02020603050405020304" pitchFamily="18" charset="0"/>
              </a:rPr>
              <a:t>The perceived affordability of homeownership changed between cohorts. A larger share of first-time homebuyer households (21.3% in 2022) were dissatisfied with housing affordability, 7.9 percentage points higher than their counterparts in 2018 (13.4%)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CA" sz="1600">
                <a:ea typeface="Calibri" panose="020F0502020204030204" pitchFamily="34" charset="0"/>
                <a:cs typeface="Arial" panose="020B0604020202020204" pitchFamily="34" charset="0"/>
              </a:rPr>
              <a:t>The median outstanding mortgage amount increased by 12.3% from $249,350 in 2018 to $280,000 in 2022. Meanwhile, median income of first-time homebuyer households increased by 5.1% over this period</a:t>
            </a:r>
            <a:endParaRPr lang="en-US" sz="1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78A0952-CBC9-B936-96C6-446F625D6F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7392899"/>
              </p:ext>
            </p:extLst>
          </p:nvPr>
        </p:nvGraphicFramePr>
        <p:xfrm>
          <a:off x="6888088" y="2060848"/>
          <a:ext cx="446571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6C51031-9F57-B40F-95B2-F55EF50EB1D3}"/>
              </a:ext>
            </a:extLst>
          </p:cNvPr>
          <p:cNvSpPr txBox="1"/>
          <p:nvPr/>
        </p:nvSpPr>
        <p:spPr>
          <a:xfrm>
            <a:off x="6888088" y="5733256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9115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84DF8-83AD-8DF1-4EF1-E1147A3B4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680"/>
            <a:ext cx="10515600" cy="895042"/>
          </a:xfrm>
        </p:spPr>
        <p:txBody>
          <a:bodyPr>
            <a:noAutofit/>
          </a:bodyPr>
          <a:lstStyle/>
          <a:p>
            <a:pPr algn="l"/>
            <a:r>
              <a:rPr lang="en-US" sz="3000" dirty="0"/>
              <a:t>Core housing need rates relatively stable in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C1B97-1D6E-420F-353B-5226E2BD69A3}"/>
              </a:ext>
            </a:extLst>
          </p:cNvPr>
          <p:cNvSpPr txBox="1">
            <a:spLocks/>
          </p:cNvSpPr>
          <p:nvPr/>
        </p:nvSpPr>
        <p:spPr>
          <a:xfrm>
            <a:off x="6528048" y="1700808"/>
            <a:ext cx="5257800" cy="424847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kern="100">
                <a:ea typeface="Calibri"/>
                <a:cs typeface="Times New Roman"/>
              </a:rPr>
              <a:t>Core housing need results when housing is unaffordable, unsuitable and/or inadequate and households cannot afford alternative suitable and adequate housing in their community</a:t>
            </a:r>
          </a:p>
          <a:p>
            <a:pPr>
              <a:spcBef>
                <a:spcPts val="0"/>
              </a:spcBef>
              <a:defRPr/>
            </a:pPr>
            <a:endParaRPr lang="en-US" sz="18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kern="100">
                <a:ea typeface="Calibri"/>
                <a:cs typeface="Times New Roman"/>
              </a:rPr>
              <a:t>The share of households in core housing need was 11.6% in 2022. This was comparable to 2018, where 11.3% of all households were in core housing need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  <a:defRPr/>
            </a:pPr>
            <a:endParaRPr lang="en-US" sz="18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Renters continue to face greater challenges compared to homeowners. In 2022, 22.1% of renters were in core housing need, compared to 6.1% of homeowners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825D21-A4B6-69F8-5335-A1022CCFE0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3003989"/>
              </p:ext>
            </p:extLst>
          </p:nvPr>
        </p:nvGraphicFramePr>
        <p:xfrm>
          <a:off x="394311" y="1556792"/>
          <a:ext cx="612068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92834BC-2F0B-EBEC-F076-E51AEF923389}"/>
              </a:ext>
            </a:extLst>
          </p:cNvPr>
          <p:cNvSpPr txBox="1"/>
          <p:nvPr/>
        </p:nvSpPr>
        <p:spPr>
          <a:xfrm>
            <a:off x="525016" y="5888305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2021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5679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FD67A-0593-46BF-AA95-A541731EF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548680"/>
            <a:ext cx="11809312" cy="895042"/>
          </a:xfrm>
        </p:spPr>
        <p:txBody>
          <a:bodyPr>
            <a:noAutofit/>
          </a:bodyPr>
          <a:lstStyle/>
          <a:p>
            <a:pPr algn="l"/>
            <a:r>
              <a:rPr lang="en-US" sz="3000" dirty="0"/>
              <a:t>Affordability issues main reason for households in core housing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78980-0E17-3876-4AAA-535EB13E7B24}"/>
              </a:ext>
            </a:extLst>
          </p:cNvPr>
          <p:cNvSpPr txBox="1">
            <a:spLocks/>
          </p:cNvSpPr>
          <p:nvPr/>
        </p:nvSpPr>
        <p:spPr>
          <a:xfrm>
            <a:off x="6672064" y="1619082"/>
            <a:ext cx="5257800" cy="440220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In 2022:</a:t>
            </a:r>
          </a:p>
          <a:p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88.4% of households were in core housing need where unaffordability is a factor</a:t>
            </a:r>
          </a:p>
          <a:p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16.8% of households were in core housing need where inadequate housing was a factor</a:t>
            </a:r>
          </a:p>
          <a:p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9.7% of households were in core housing need where unsuitable housing was a factor</a:t>
            </a:r>
          </a:p>
          <a:p>
            <a:pPr marL="914400" lvl="2" indent="0">
              <a:buFont typeface="Arial" pitchFamily="34" charset="0"/>
              <a:buNone/>
            </a:pPr>
            <a:endParaRPr lang="en-US" sz="18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500" kern="100">
                <a:ea typeface="Calibri" panose="020F0502020204030204" pitchFamily="34" charset="0"/>
                <a:cs typeface="Times New Roman" panose="02020603050405020304" pitchFamily="18" charset="0"/>
              </a:rPr>
              <a:t>Housing is considered unaffordable when 30% or more of before-tax household income goes towards shelter costs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kern="100">
                <a:ea typeface="Calibri" panose="020F0502020204030204" pitchFamily="34" charset="0"/>
                <a:cs typeface="Times New Roman" panose="02020603050405020304" pitchFamily="18" charset="0"/>
              </a:rPr>
              <a:t>Housing is considered inadequate when it needs major repairs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kern="100">
                <a:ea typeface="Calibri" panose="020F0502020204030204" pitchFamily="34" charset="0"/>
                <a:cs typeface="Times New Roman" panose="02020603050405020304" pitchFamily="18" charset="0"/>
              </a:rPr>
              <a:t>Housing is considered unsuitable when there aren’t enough rooms for the size and composition of households</a:t>
            </a:r>
          </a:p>
          <a:p>
            <a:pPr lvl="2"/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2245440-0E0D-7CB2-6F39-CB35A8707C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7937159"/>
              </p:ext>
            </p:extLst>
          </p:nvPr>
        </p:nvGraphicFramePr>
        <p:xfrm>
          <a:off x="120552" y="1443722"/>
          <a:ext cx="6264696" cy="4577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09CFF6F-CDCD-8B22-93E5-113C5379A7ED}"/>
              </a:ext>
            </a:extLst>
          </p:cNvPr>
          <p:cNvSpPr txBox="1"/>
          <p:nvPr/>
        </p:nvSpPr>
        <p:spPr>
          <a:xfrm>
            <a:off x="525016" y="5888305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Source: Canadian Housing Survey,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5980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2731-6E2A-BACD-2E1B-1212EF9E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643284"/>
            <a:ext cx="11954544" cy="895042"/>
          </a:xfrm>
        </p:spPr>
        <p:txBody>
          <a:bodyPr>
            <a:noAutofit/>
          </a:bodyPr>
          <a:lstStyle/>
          <a:p>
            <a:pPr algn="l"/>
            <a:r>
              <a:rPr lang="en-US" sz="3000" dirty="0"/>
              <a:t>Racialized households are more likely to be in core housing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D643C-4D71-5C54-F47C-0115D1DADE86}"/>
              </a:ext>
            </a:extLst>
          </p:cNvPr>
          <p:cNvSpPr txBox="1">
            <a:spLocks/>
          </p:cNvSpPr>
          <p:nvPr/>
        </p:nvSpPr>
        <p:spPr>
          <a:xfrm>
            <a:off x="6816080" y="2204864"/>
            <a:ext cx="5257800" cy="32489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In 2022, 14.1% of racialized households were in core housing need, compared to 11.6% of all households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1800" kern="1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Calibri" panose="020F0502020204030204" pitchFamily="34" charset="0"/>
              </a:rPr>
              <a:t>The rate of core housing need varies by identity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BEAF625-98C3-B38E-74A8-2857FC0C3291}"/>
              </a:ext>
            </a:extLst>
          </p:cNvPr>
          <p:cNvGraphicFramePr/>
          <p:nvPr/>
        </p:nvGraphicFramePr>
        <p:xfrm>
          <a:off x="-23672" y="1538326"/>
          <a:ext cx="7232352" cy="4414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15D778-8EF9-8CC2-E9B7-4DE7C6E8B2E4}"/>
              </a:ext>
            </a:extLst>
          </p:cNvPr>
          <p:cNvSpPr txBox="1"/>
          <p:nvPr/>
        </p:nvSpPr>
        <p:spPr>
          <a:xfrm>
            <a:off x="597024" y="5805264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Source: Canadian Housing Survey,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6789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1533-F5BD-F794-520F-25313287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816" y="601467"/>
            <a:ext cx="9536608" cy="883317"/>
          </a:xfrm>
        </p:spPr>
        <p:txBody>
          <a:bodyPr>
            <a:noAutofit/>
          </a:bodyPr>
          <a:lstStyle/>
          <a:p>
            <a:pPr algn="l"/>
            <a:r>
              <a:rPr lang="en-US" sz="3000" dirty="0"/>
              <a:t>Indigenous households were more likely to be in core housing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B0B94-B8A9-6CD3-5DDD-DB3685DB6090}"/>
              </a:ext>
            </a:extLst>
          </p:cNvPr>
          <p:cNvSpPr txBox="1">
            <a:spLocks/>
          </p:cNvSpPr>
          <p:nvPr/>
        </p:nvSpPr>
        <p:spPr>
          <a:xfrm>
            <a:off x="186176" y="2276872"/>
            <a:ext cx="5257800" cy="37444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>
                <a:ea typeface="Calibri" panose="020F0502020204030204" pitchFamily="34" charset="0"/>
              </a:rPr>
              <a:t>Households that self-identified as Indigenous in the survey were more likely to be in core housing need compared to all households</a:t>
            </a:r>
          </a:p>
          <a:p>
            <a:endParaRPr lang="en-CA" sz="1800">
              <a:ea typeface="Calibri" panose="020F0502020204030204" pitchFamily="34" charset="0"/>
            </a:endParaRPr>
          </a:p>
          <a:p>
            <a:r>
              <a:rPr lang="en-CA" sz="1800" kern="100">
                <a:ea typeface="Calibri" panose="020F0502020204030204" pitchFamily="34" charset="0"/>
                <a:cs typeface="Times New Roman" panose="02020603050405020304" pitchFamily="18" charset="0"/>
              </a:rPr>
              <a:t>In 2022, 17.9% of Indigenous households were in core housing need, compared to 11.6% of all households</a:t>
            </a:r>
            <a:endParaRPr lang="en-CA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0C77275-A25C-1546-1877-9A2CF00E30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1090468"/>
              </p:ext>
            </p:extLst>
          </p:nvPr>
        </p:nvGraphicFramePr>
        <p:xfrm>
          <a:off x="5519936" y="1484784"/>
          <a:ext cx="6296248" cy="446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C6B0B5-E7E8-3EF1-C6DB-8865718A3D56}"/>
              </a:ext>
            </a:extLst>
          </p:cNvPr>
          <p:cNvSpPr txBox="1"/>
          <p:nvPr/>
        </p:nvSpPr>
        <p:spPr>
          <a:xfrm>
            <a:off x="5781600" y="5888305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2021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72283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8FA98-2333-2775-6292-A0D3DE98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78" y="836712"/>
            <a:ext cx="11917060" cy="895042"/>
          </a:xfrm>
        </p:spPr>
        <p:txBody>
          <a:bodyPr>
            <a:noAutofit/>
          </a:bodyPr>
          <a:lstStyle/>
          <a:p>
            <a:pPr algn="l"/>
            <a:r>
              <a:rPr lang="en-US" sz="3000" dirty="0"/>
              <a:t>Highest rates of core housing need are found in British Columbia and Ontario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1BB80-0A16-4BFA-58DD-F3B651795BC5}"/>
              </a:ext>
            </a:extLst>
          </p:cNvPr>
          <p:cNvSpPr txBox="1">
            <a:spLocks/>
          </p:cNvSpPr>
          <p:nvPr/>
        </p:nvSpPr>
        <p:spPr>
          <a:xfrm>
            <a:off x="957549" y="1925437"/>
            <a:ext cx="4249688" cy="42484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In 2022, British Columbia and Ontario had the highest rates of households in core housing need, at 16.0% and 14.5%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a typeface="Calibri" panose="020F0502020204030204" pitchFamily="34" charset="0"/>
                <a:cs typeface="Times New Roman" panose="02020603050405020304" pitchFamily="18" charset="0"/>
              </a:rPr>
              <a:t>Qu</a:t>
            </a:r>
            <a:r>
              <a:rPr lang="fr-CA" sz="1800" kern="100">
                <a:ea typeface="Calibri" panose="020F0502020204030204" pitchFamily="34" charset="0"/>
                <a:cs typeface="Times New Roman" panose="02020603050405020304" pitchFamily="18" charset="0"/>
              </a:rPr>
              <a:t>ébec had the lowest rate of households in core housing need across the provinces, at 5.5%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fr-CA" sz="1800" kern="100">
                <a:ea typeface="Calibri" panose="020F0502020204030204" pitchFamily="34" charset="0"/>
                <a:cs typeface="Times New Roman" panose="02020603050405020304" pitchFamily="18" charset="0"/>
              </a:rPr>
              <a:t>Between 2018 and 2022, core housing need rates increased in most provinces except PEI, Québec and Saskatchewan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B68EBD3-023E-DD00-9C8E-2C4665105D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2037443"/>
              </p:ext>
            </p:extLst>
          </p:nvPr>
        </p:nvGraphicFramePr>
        <p:xfrm>
          <a:off x="5303912" y="1268761"/>
          <a:ext cx="6804491" cy="4619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EDEDA9C-7BD3-EA9B-63D9-91128346E5CF}"/>
              </a:ext>
            </a:extLst>
          </p:cNvPr>
          <p:cNvSpPr txBox="1"/>
          <p:nvPr/>
        </p:nvSpPr>
        <p:spPr>
          <a:xfrm>
            <a:off x="5781600" y="5888305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Source(s): Canadian Housing Survey, 2018, 2021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3441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A1EF9B5-D490-0E29-2EBB-58C7051576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8484707"/>
              </p:ext>
            </p:extLst>
          </p:nvPr>
        </p:nvGraphicFramePr>
        <p:xfrm>
          <a:off x="6801320" y="2457831"/>
          <a:ext cx="3719736" cy="2936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388CC9AF-3828-36F1-2238-3982EEF8B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01" y="765231"/>
            <a:ext cx="11192747" cy="1080120"/>
          </a:xfrm>
        </p:spPr>
        <p:txBody>
          <a:bodyPr>
            <a:noAutofit/>
          </a:bodyPr>
          <a:lstStyle/>
          <a:p>
            <a:pPr algn="l"/>
            <a:r>
              <a:rPr lang="en-US" sz="3000" dirty="0"/>
              <a:t>Households experiencing significant financial hardship due to housing costs is on the rise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E57F83-69C8-5CAB-FA72-B6A23C7783BE}"/>
              </a:ext>
            </a:extLst>
          </p:cNvPr>
          <p:cNvSpPr txBox="1">
            <a:spLocks/>
          </p:cNvSpPr>
          <p:nvPr/>
        </p:nvSpPr>
        <p:spPr>
          <a:xfrm>
            <a:off x="487243" y="2187615"/>
            <a:ext cx="6049888" cy="37444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CA" sz="1800" kern="100">
                <a:ea typeface="Calibri" panose="020F0502020204030204" pitchFamily="34" charset="0"/>
                <a:cs typeface="Calibri" panose="020F0502020204030204" pitchFamily="34" charset="0"/>
              </a:rPr>
              <a:t>In 2022, most Canadians reported that their households haven’t experienced significant financial difficulty over the past twelve months (77.2%)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CA" sz="1800" kern="100">
                <a:ea typeface="Calibri" panose="020F0502020204030204" pitchFamily="34" charset="0"/>
                <a:cs typeface="Calibri" panose="020F0502020204030204" pitchFamily="34" charset="0"/>
              </a:rPr>
              <a:t>However, the percentage of Canadians reporting they often or sometimes experience financial difficulty because of increased rent or mortgage payments nearly double from 2018 to 2022. It increased from 12.2% to 22.6% of all households between 2018 and 2022</a:t>
            </a:r>
            <a:endParaRPr lang="en-CA" sz="1800" kern="1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E54DE6B-9929-3A07-A54E-765A46289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207390"/>
              </p:ext>
            </p:extLst>
          </p:nvPr>
        </p:nvGraphicFramePr>
        <p:xfrm>
          <a:off x="6072689" y="2641558"/>
          <a:ext cx="3482280" cy="253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D156475-9B36-FDE1-1EDD-DA4915D0DB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725437"/>
              </p:ext>
            </p:extLst>
          </p:nvPr>
        </p:nvGraphicFramePr>
        <p:xfrm>
          <a:off x="8472264" y="2591564"/>
          <a:ext cx="3719736" cy="2936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A0159FA-B97E-A290-E307-20A14DE64C81}"/>
              </a:ext>
            </a:extLst>
          </p:cNvPr>
          <p:cNvSpPr txBox="1"/>
          <p:nvPr/>
        </p:nvSpPr>
        <p:spPr>
          <a:xfrm>
            <a:off x="7417785" y="36989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2018</a:t>
            </a:r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46045-C315-573B-B6E6-834D08F7CB38}"/>
              </a:ext>
            </a:extLst>
          </p:cNvPr>
          <p:cNvSpPr txBox="1"/>
          <p:nvPr/>
        </p:nvSpPr>
        <p:spPr>
          <a:xfrm>
            <a:off x="9984432" y="3698900"/>
            <a:ext cx="884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2022</a:t>
            </a:r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8F1269-7062-2461-58C5-2A3FBAAF7E70}"/>
              </a:ext>
            </a:extLst>
          </p:cNvPr>
          <p:cNvSpPr txBox="1"/>
          <p:nvPr/>
        </p:nvSpPr>
        <p:spPr>
          <a:xfrm>
            <a:off x="6673280" y="1774267"/>
            <a:ext cx="5112568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Share of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households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reporting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significant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financial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difficulty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because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of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increased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rent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mortgage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payments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the last 12 </a:t>
            </a:r>
            <a:r>
              <a:rPr lang="fr-CA" sz="186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months</a:t>
            </a:r>
            <a:r>
              <a:rPr lang="fr-CA" sz="18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CA" sz="186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EB8F5F-E2A8-A708-DF5E-A6D30D0B6CC3}"/>
              </a:ext>
            </a:extLst>
          </p:cNvPr>
          <p:cNvSpPr txBox="1"/>
          <p:nvPr/>
        </p:nvSpPr>
        <p:spPr>
          <a:xfrm>
            <a:off x="6673280" y="5277002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Source: Canadian Housing Survey, 2018 and 2022.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9321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6956B-D79D-9289-9E37-7F9423B54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3"/>
            <a:ext cx="10515600" cy="895042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Examples of CHS data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EB8EB-47D6-89D5-A4E2-195A485C2E33}"/>
              </a:ext>
            </a:extLst>
          </p:cNvPr>
          <p:cNvSpPr txBox="1">
            <a:spLocks/>
          </p:cNvSpPr>
          <p:nvPr/>
        </p:nvSpPr>
        <p:spPr>
          <a:xfrm>
            <a:off x="838200" y="1721921"/>
            <a:ext cx="10515600" cy="45007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Core housing need, by tenure including first-time homebuyer and social and affordable housing status (Table 46-10-0085-01)</a:t>
            </a:r>
          </a:p>
          <a:p>
            <a:r>
              <a:rPr lang="en-CA" sz="2000" dirty="0"/>
              <a:t>Dimensions of core housing need, by tenure including first-time homebuyer and social and affordable housing status (Table 46-10-0086-01)</a:t>
            </a:r>
          </a:p>
          <a:p>
            <a:r>
              <a:rPr lang="en-CA" sz="2000" dirty="0"/>
              <a:t>Households living with housing problems, by selected housing-vulnerable populations and core housing need including adequacy, affordability and suitability standards (Table 46-10-0067-01)</a:t>
            </a:r>
          </a:p>
          <a:p>
            <a:r>
              <a:rPr lang="en-CA" sz="2000" dirty="0"/>
              <a:t>Persons living with housing problems, by selected housing-vulnerable populations and core housing need including adequacy, affordability and suitability standards (Table 46-10-0068-01)</a:t>
            </a:r>
          </a:p>
          <a:p>
            <a:pPr lvl="3"/>
            <a:endParaRPr lang="en-CA" dirty="0"/>
          </a:p>
          <a:p>
            <a:pPr marL="0" indent="0">
              <a:buFont typeface="Arial" pitchFamily="34" charset="0"/>
              <a:buNone/>
            </a:pPr>
            <a:r>
              <a:rPr lang="en-CA" sz="2000" b="1" dirty="0"/>
              <a:t>… and </a:t>
            </a:r>
            <a:r>
              <a:rPr lang="en-CA" sz="2000" b="1" dirty="0">
                <a:hlinkClick r:id="rId2"/>
              </a:rPr>
              <a:t>more</a:t>
            </a:r>
            <a:r>
              <a:rPr lang="en-CA" sz="2000" b="1" dirty="0"/>
              <a:t>!</a:t>
            </a:r>
          </a:p>
        </p:txBody>
      </p:sp>
      <p:pic>
        <p:nvPicPr>
          <p:cNvPr id="4" name="Picture 22">
            <a:extLst>
              <a:ext uri="{FF2B5EF4-FFF2-40B4-BE49-F238E27FC236}">
                <a16:creationId xmlns:a16="http://schemas.microsoft.com/office/drawing/2014/main" id="{7D22BC1B-6BD1-C8FA-0BCF-50F5A96B63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6" t="22157" r="32138" b="73871"/>
          <a:stretch/>
        </p:blipFill>
        <p:spPr bwMode="auto">
          <a:xfrm>
            <a:off x="8265827" y="5279104"/>
            <a:ext cx="2308485" cy="56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38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E0D9E-AC6B-2F49-EA76-3EEF453A3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3"/>
            <a:ext cx="10515600" cy="895042"/>
          </a:xfrm>
        </p:spPr>
        <p:txBody>
          <a:bodyPr>
            <a:normAutofit fontScale="90000"/>
          </a:bodyPr>
          <a:lstStyle/>
          <a:p>
            <a:pPr algn="l"/>
            <a:r>
              <a:rPr lang="en-US" sz="4200" dirty="0"/>
              <a:t>Cycle 4 in collection since October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F8FBC-39DB-68A7-EAFA-02F85A5E1245}"/>
              </a:ext>
            </a:extLst>
          </p:cNvPr>
          <p:cNvSpPr txBox="1">
            <a:spLocks/>
          </p:cNvSpPr>
          <p:nvPr/>
        </p:nvSpPr>
        <p:spPr>
          <a:xfrm>
            <a:off x="838200" y="1721921"/>
            <a:ext cx="10515600" cy="408334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Reference year 2024 CHS is in collection October 28, 2024 to March 31, 2025</a:t>
            </a:r>
          </a:p>
          <a:p>
            <a:r>
              <a:rPr lang="en-US" sz="2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Returning and enhanced topics on housing affordability, core housing need, experience of homelessness, forced moves, social and affordable housing and subjective assessments of housing experiences and conditions</a:t>
            </a:r>
          </a:p>
          <a:p>
            <a:r>
              <a:rPr lang="en-US" sz="2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New content on:</a:t>
            </a:r>
          </a:p>
          <a:p>
            <a:pPr lvl="1"/>
            <a:r>
              <a:rPr lang="en-US" sz="2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housing discrimination and housing aspirations</a:t>
            </a:r>
          </a:p>
          <a:p>
            <a:pPr lvl="1"/>
            <a:r>
              <a:rPr lang="en-US" sz="2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elements of Adequate Housing, as defined by the United Nations</a:t>
            </a:r>
          </a:p>
          <a:p>
            <a:pPr lvl="1"/>
            <a:r>
              <a:rPr lang="en-US" sz="2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sociodemographic characteristics to identify population groups most in need including those with long-term conditions and disabilities</a:t>
            </a:r>
          </a:p>
        </p:txBody>
      </p:sp>
    </p:spTree>
    <p:extLst>
      <p:ext uri="{BB962C8B-B14F-4D97-AF65-F5344CB8AC3E}">
        <p14:creationId xmlns:p14="http://schemas.microsoft.com/office/powerpoint/2010/main" val="494564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23ED54E7-7314-DA68-8F32-4BE8C97ACD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836712"/>
            <a:ext cx="12192000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ato ExtraBold"/>
                <a:cs typeface="Poppins"/>
              </a:rPr>
              <a:t>Stay connected!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lt"/>
              <a:cs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799017-9750-5DDB-CEE3-226EE4FA5122}"/>
              </a:ext>
            </a:extLst>
          </p:cNvPr>
          <p:cNvSpPr txBox="1"/>
          <p:nvPr/>
        </p:nvSpPr>
        <p:spPr>
          <a:xfrm>
            <a:off x="1487488" y="1882129"/>
            <a:ext cx="4680000" cy="2232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StatsCAN app</a:t>
            </a:r>
            <a:endParaRPr lang="en-US" sz="2400" dirty="0">
              <a:latin typeface="+mn-lt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 Sayers podcast</a:t>
            </a:r>
            <a:endParaRPr lang="en-CA" sz="2400" u="sng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50000"/>
              </a:lnSpc>
            </a:pPr>
            <a:r>
              <a:rPr lang="en-CA" sz="2400" i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StatsCAN Plus</a:t>
            </a:r>
            <a:r>
              <a:rPr lang="en-CA" sz="2400" i="1" dirty="0"/>
              <a:t> </a:t>
            </a:r>
          </a:p>
          <a:p>
            <a:pPr>
              <a:lnSpc>
                <a:spcPct val="150000"/>
              </a:lnSpc>
            </a:pPr>
            <a:r>
              <a:rPr lang="en-CA" sz="2400" i="1" dirty="0"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Daily</a:t>
            </a:r>
            <a:r>
              <a:rPr lang="en-CA" sz="2400" dirty="0">
                <a:latin typeface="+mn-lt"/>
              </a:rPr>
              <a:t>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0A7113-E8B5-BB2A-9135-5FE124E0A163}"/>
              </a:ext>
            </a:extLst>
          </p:cNvPr>
          <p:cNvSpPr txBox="1"/>
          <p:nvPr/>
        </p:nvSpPr>
        <p:spPr>
          <a:xfrm>
            <a:off x="5965532" y="1882128"/>
            <a:ext cx="4680000" cy="2232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en-CA" sz="2400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CA" sz="2400" u="sng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Surveys and statistical programs</a:t>
            </a:r>
            <a:r>
              <a:rPr lang="en-CA" sz="24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CA" sz="2400" dirty="0"/>
          </a:p>
          <a:p>
            <a:pPr>
              <a:lnSpc>
                <a:spcPct val="150000"/>
              </a:lnSpc>
            </a:pPr>
            <a:r>
              <a:rPr lang="en-CA" sz="2400" u="sng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service centres</a:t>
            </a:r>
            <a:r>
              <a:rPr lang="en-CA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StatCan</a:t>
            </a:r>
            <a:endParaRPr lang="en-CA" sz="2400" dirty="0"/>
          </a:p>
        </p:txBody>
      </p:sp>
      <p:pic>
        <p:nvPicPr>
          <p:cNvPr id="3" name="Picture 2" descr="Stats App logo">
            <a:hlinkClick r:id="rId11"/>
            <a:extLst>
              <a:ext uri="{FF2B5EF4-FFF2-40B4-BE49-F238E27FC236}">
                <a16:creationId xmlns:a16="http://schemas.microsoft.com/office/drawing/2014/main" id="{DFA73983-6C34-B821-4FB9-5BD67EFB35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52" y="4908590"/>
            <a:ext cx="439137" cy="439137"/>
          </a:xfrm>
          <a:prstGeom prst="rect">
            <a:avLst/>
          </a:prstGeom>
        </p:spPr>
      </p:pic>
      <p:pic>
        <p:nvPicPr>
          <p:cNvPr id="6" name="Picture 5" descr="Podcast logo">
            <a:hlinkClick r:id="rId13"/>
            <a:extLst>
              <a:ext uri="{FF2B5EF4-FFF2-40B4-BE49-F238E27FC236}">
                <a16:creationId xmlns:a16="http://schemas.microsoft.com/office/drawing/2014/main" id="{B69C98E0-2022-1E41-3354-D087336650C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6" y="4918177"/>
            <a:ext cx="429550" cy="429550"/>
          </a:xfrm>
          <a:prstGeom prst="rect">
            <a:avLst/>
          </a:prstGeom>
        </p:spPr>
      </p:pic>
      <p:pic>
        <p:nvPicPr>
          <p:cNvPr id="15" name="Picture 14" descr="Facebook logo">
            <a:hlinkClick r:id="rId15"/>
            <a:extLst>
              <a:ext uri="{FF2B5EF4-FFF2-40B4-BE49-F238E27FC236}">
                <a16:creationId xmlns:a16="http://schemas.microsoft.com/office/drawing/2014/main" id="{FD5639F1-EDAA-B4BE-6A03-6BD8D31B142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5003" y="4875283"/>
            <a:ext cx="472444" cy="472444"/>
          </a:xfrm>
          <a:prstGeom prst="rect">
            <a:avLst/>
          </a:prstGeom>
        </p:spPr>
      </p:pic>
      <p:pic>
        <p:nvPicPr>
          <p:cNvPr id="16" name="Picture 15" descr="Instagram logo">
            <a:hlinkClick r:id="rId17"/>
            <a:extLst>
              <a:ext uri="{FF2B5EF4-FFF2-40B4-BE49-F238E27FC236}">
                <a16:creationId xmlns:a16="http://schemas.microsoft.com/office/drawing/2014/main" id="{BD8BB018-8CBA-A542-9FE0-56E24E4224D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" b="49"/>
          <a:stretch/>
        </p:blipFill>
        <p:spPr>
          <a:xfrm>
            <a:off x="5414521" y="4875745"/>
            <a:ext cx="472444" cy="471982"/>
          </a:xfrm>
          <a:prstGeom prst="rect">
            <a:avLst/>
          </a:prstGeom>
        </p:spPr>
      </p:pic>
      <p:pic>
        <p:nvPicPr>
          <p:cNvPr id="17" name="Picture 16" descr="LinkedIn">
            <a:hlinkClick r:id="rId19"/>
            <a:extLst>
              <a:ext uri="{FF2B5EF4-FFF2-40B4-BE49-F238E27FC236}">
                <a16:creationId xmlns:a16="http://schemas.microsoft.com/office/drawing/2014/main" id="{5A59AF7F-8717-C076-1784-928BFE6A48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8418" y="4875283"/>
            <a:ext cx="472444" cy="472444"/>
          </a:xfrm>
          <a:prstGeom prst="rect">
            <a:avLst/>
          </a:prstGeom>
        </p:spPr>
      </p:pic>
      <p:pic>
        <p:nvPicPr>
          <p:cNvPr id="19" name="Picture 18" descr="Reddit logo">
            <a:hlinkClick r:id="rId21"/>
            <a:extLst>
              <a:ext uri="{FF2B5EF4-FFF2-40B4-BE49-F238E27FC236}">
                <a16:creationId xmlns:a16="http://schemas.microsoft.com/office/drawing/2014/main" id="{E2AD9003-ABAF-A620-A1AA-0BCFB7E044A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2315" y="4880845"/>
            <a:ext cx="466882" cy="466882"/>
          </a:xfrm>
          <a:prstGeom prst="rect">
            <a:avLst/>
          </a:prstGeom>
        </p:spPr>
      </p:pic>
      <p:pic>
        <p:nvPicPr>
          <p:cNvPr id="18" name="Picture 17" descr="X logo">
            <a:hlinkClick r:id="rId23"/>
            <a:extLst>
              <a:ext uri="{FF2B5EF4-FFF2-40B4-BE49-F238E27FC236}">
                <a16:creationId xmlns:a16="http://schemas.microsoft.com/office/drawing/2014/main" id="{D2ED191E-C5DA-3A2A-2CDE-3ADFB6B5A96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2328" y="4881135"/>
            <a:ext cx="466592" cy="466592"/>
          </a:xfrm>
          <a:prstGeom prst="rect">
            <a:avLst/>
          </a:prstGeom>
        </p:spPr>
      </p:pic>
      <p:pic>
        <p:nvPicPr>
          <p:cNvPr id="20" name="Picture 19" descr="Youtube logo">
            <a:hlinkClick r:id="rId25"/>
            <a:extLst>
              <a:ext uri="{FF2B5EF4-FFF2-40B4-BE49-F238E27FC236}">
                <a16:creationId xmlns:a16="http://schemas.microsoft.com/office/drawing/2014/main" id="{D9A19BB9-4E7E-577F-64E9-5B9ED30E02A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2070" y="4875283"/>
            <a:ext cx="472444" cy="4724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9DBA30-03E5-9E9E-6151-CADF45785957}"/>
              </a:ext>
            </a:extLst>
          </p:cNvPr>
          <p:cNvSpPr txBox="1"/>
          <p:nvPr/>
        </p:nvSpPr>
        <p:spPr>
          <a:xfrm>
            <a:off x="3937" y="545331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ea typeface="+mn-lt"/>
                <a:cs typeface="+mn-lt"/>
              </a:rPr>
              <a:t>Questions?</a:t>
            </a:r>
            <a:r>
              <a:rPr lang="en-US" sz="2400" dirty="0">
                <a:ea typeface="+mn-lt"/>
                <a:cs typeface="+mn-lt"/>
              </a:rPr>
              <a:t> Contact us: </a:t>
            </a: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infostats@statcan.gc.ca</a:t>
            </a: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7615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23ED54E7-7314-DA68-8F32-4BE8C97ACD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836712"/>
            <a:ext cx="12192000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Lato ExtraBold"/>
                <a:cs typeface="Poppins"/>
              </a:rPr>
              <a:t>Stay connected</a:t>
            </a:r>
            <a:r>
              <a:rPr lang="en-US" sz="3400">
                <a:latin typeface="+mj-lt"/>
                <a:ea typeface="Lato ExtraBold"/>
                <a:cs typeface="Poppins"/>
              </a:rPr>
              <a:t> with CMHC</a:t>
            </a: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Lato ExtraBold"/>
                <a:cs typeface="Poppins"/>
              </a:rPr>
              <a:t>!</a:t>
            </a:r>
            <a:endParaRPr kumimoji="0" lang="en-US" sz="3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lt"/>
              <a:cs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0A7113-E8B5-BB2A-9135-5FE124E0A163}"/>
              </a:ext>
            </a:extLst>
          </p:cNvPr>
          <p:cNvSpPr txBox="1"/>
          <p:nvPr/>
        </p:nvSpPr>
        <p:spPr>
          <a:xfrm>
            <a:off x="5965532" y="1882128"/>
            <a:ext cx="4680000" cy="2232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hlinkClick r:id="rId3"/>
              </a:rPr>
              <a:t>Canadian Housing Survey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CA" sz="2400" u="sng" dirty="0">
                <a:hlinkClick r:id="rId4"/>
              </a:rPr>
              <a:t>Observer Article</a:t>
            </a:r>
            <a:endParaRPr lang="en-CA" dirty="0"/>
          </a:p>
          <a:p>
            <a:pPr>
              <a:lnSpc>
                <a:spcPct val="150000"/>
              </a:lnSpc>
            </a:pPr>
            <a:r>
              <a:rPr lang="en-CA" sz="2400" u="sng" dirty="0">
                <a:ea typeface="Tahoma"/>
                <a:cs typeface="Tahoma"/>
                <a:hlinkClick r:id="rId5"/>
              </a:rPr>
              <a:t>Data tables</a:t>
            </a:r>
            <a:endParaRPr lang="en-CA" sz="2400" u="sng" dirty="0">
              <a:ea typeface="Tahoma"/>
              <a:cs typeface="Tahoma"/>
            </a:endParaRPr>
          </a:p>
          <a:p>
            <a:pPr>
              <a:lnSpc>
                <a:spcPct val="150000"/>
              </a:lnSpc>
            </a:pPr>
            <a:endParaRPr lang="en-CA" sz="2400" dirty="0">
              <a:ea typeface="Tahoma"/>
              <a:cs typeface="Tahom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9DBA30-03E5-9E9E-6151-CADF45785957}"/>
              </a:ext>
            </a:extLst>
          </p:cNvPr>
          <p:cNvSpPr txBox="1"/>
          <p:nvPr/>
        </p:nvSpPr>
        <p:spPr>
          <a:xfrm>
            <a:off x="3937" y="4965637"/>
            <a:ext cx="121920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ea typeface="+mn-lt"/>
                <a:cs typeface="+mn-lt"/>
              </a:rPr>
              <a:t>Questions?</a:t>
            </a: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>
                <a:ea typeface="+mn-lt"/>
                <a:cs typeface="+mn-lt"/>
              </a:rPr>
              <a:t>Contact us: </a:t>
            </a:r>
            <a:r>
              <a:rPr lang="en-US" sz="2400">
                <a:ea typeface="Tahoma"/>
                <a:cs typeface="Tahoma"/>
              </a:rPr>
              <a:t>CMHC Senior Specialist - Stephanie Shewchuk </a:t>
            </a:r>
          </a:p>
          <a:p>
            <a:pPr algn="ctr"/>
            <a:r>
              <a:rPr lang="en-US" sz="2400" dirty="0">
                <a:ea typeface="+mn-lt"/>
                <a:cs typeface="+mn-lt"/>
              </a:rPr>
              <a:t>sshewchu@cmhc-schl.gc.ca</a:t>
            </a:r>
          </a:p>
        </p:txBody>
      </p:sp>
      <p:pic>
        <p:nvPicPr>
          <p:cNvPr id="2" name="Picture 1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16C64661-BCAB-F399-90D8-68679EB1D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750" y="1884045"/>
            <a:ext cx="2476500" cy="241935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9387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855E5AF3-05D3-4526-426E-E77AB32B02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758062"/>
            <a:ext cx="12191999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Statistics Canada</a:t>
            </a:r>
            <a:r>
              <a:rPr lang="en-CA" sz="3600" dirty="0">
                <a:ea typeface="+mn-ea"/>
                <a:cs typeface="+mn-cs"/>
              </a:rPr>
              <a:t>—</a:t>
            </a: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Your National Statistical Agency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8" name="Picture 17" descr="Logo&#10;&#10;National Capital Region's Top Employers 2024">
            <a:extLst>
              <a:ext uri="{FF2B5EF4-FFF2-40B4-BE49-F238E27FC236}">
                <a16:creationId xmlns:a16="http://schemas.microsoft.com/office/drawing/2014/main" id="{F6DF2386-3947-ECDC-17C1-56CFB16061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255" y="2933870"/>
            <a:ext cx="1775964" cy="1768860"/>
          </a:xfrm>
          <a:prstGeom prst="rect">
            <a:avLst/>
          </a:prstGeom>
        </p:spPr>
      </p:pic>
      <p:pic>
        <p:nvPicPr>
          <p:cNvPr id="3" name="Picture 2" descr="Logo&#10;&#10;2024 Canada's best diversity employers">
            <a:extLst>
              <a:ext uri="{FF2B5EF4-FFF2-40B4-BE49-F238E27FC236}">
                <a16:creationId xmlns:a16="http://schemas.microsoft.com/office/drawing/2014/main" id="{DF66D0E6-7711-A935-FF88-143D08C6CC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65" y="3116749"/>
            <a:ext cx="1803200" cy="1420921"/>
          </a:xfrm>
          <a:prstGeom prst="rect">
            <a:avLst/>
          </a:prstGeom>
        </p:spPr>
      </p:pic>
      <p:pic>
        <p:nvPicPr>
          <p:cNvPr id="22" name="Picture 21" descr="Logo&#10;&#10;Canada's top employers for young people 2024">
            <a:extLst>
              <a:ext uri="{FF2B5EF4-FFF2-40B4-BE49-F238E27FC236}">
                <a16:creationId xmlns:a16="http://schemas.microsoft.com/office/drawing/2014/main" id="{0AA2098A-1802-011B-CEC2-3237D1D5FB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037" y="2868471"/>
            <a:ext cx="1914918" cy="191747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AA12BF4-9F88-A6EA-321B-1F1541837116}"/>
              </a:ext>
            </a:extLst>
          </p:cNvPr>
          <p:cNvSpPr txBox="1"/>
          <p:nvPr/>
        </p:nvSpPr>
        <p:spPr>
          <a:xfrm>
            <a:off x="1" y="5164857"/>
            <a:ext cx="12191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a typeface="Lato" panose="020F0502020204030203" pitchFamily="34" charset="0"/>
                <a:cs typeface="Lato" panose="020F0502020204030203" pitchFamily="34" charset="0"/>
              </a:rPr>
              <a:t>Delivering insight through data for a better Canada</a:t>
            </a:r>
          </a:p>
        </p:txBody>
      </p:sp>
    </p:spTree>
    <p:extLst>
      <p:ext uri="{BB962C8B-B14F-4D97-AF65-F5344CB8AC3E}">
        <p14:creationId xmlns:p14="http://schemas.microsoft.com/office/powerpoint/2010/main" val="3184735246"/>
      </p:ext>
    </p:extLst>
  </p:cSld>
  <p:clrMapOvr>
    <a:masterClrMapping/>
  </p:clrMapOvr>
</p:sld>
</file>

<file path=ppt/theme/theme1.xml><?xml version="1.0" encoding="utf-8"?>
<a:theme xmlns:a="http://schemas.openxmlformats.org/drawingml/2006/main" name="Interio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ts template2">
      <a:majorFont>
        <a:latin typeface="Tahoma 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ts template2">
      <a:majorFont>
        <a:latin typeface="Tahoma 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7317</TotalTime>
  <Words>1982</Words>
  <Application>Microsoft Office PowerPoint</Application>
  <PresentationFormat>Widescreen</PresentationFormat>
  <Paragraphs>171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Symbol</vt:lpstr>
      <vt:lpstr>Tahoma</vt:lpstr>
      <vt:lpstr>Tahoma bold</vt:lpstr>
      <vt:lpstr>Wingdings</vt:lpstr>
      <vt:lpstr>Interior slide</vt:lpstr>
      <vt:lpstr>Title slide</vt:lpstr>
      <vt:lpstr>2022 Canadian Housing Survey </vt:lpstr>
      <vt:lpstr>What is the Canadian  Housing Survey (CHS)?</vt:lpstr>
      <vt:lpstr>Overview of CHS concepts</vt:lpstr>
      <vt:lpstr>What products were recently released?</vt:lpstr>
      <vt:lpstr>The share of households spending 30% or more of their income on shelter costs returns to pre-pandemic levels</vt:lpstr>
      <vt:lpstr>Growing dissatisfaction with housing affordability</vt:lpstr>
      <vt:lpstr>Housing is part of larger affordability challenges</vt:lpstr>
      <vt:lpstr>Waiting for social and affordable housing can take years for some households</vt:lpstr>
      <vt:lpstr>New renters face tighter rental market</vt:lpstr>
      <vt:lpstr>First-time homebuyers are taking on larger mortgages and are more dissatisfied with housing affordability</vt:lpstr>
      <vt:lpstr>Core housing need rates relatively stable in 2022</vt:lpstr>
      <vt:lpstr>Affordability issues main reason for households in core housing need</vt:lpstr>
      <vt:lpstr>Racialized households are more likely to be in core housing need</vt:lpstr>
      <vt:lpstr>Indigenous households were more likely to be in core housing need</vt:lpstr>
      <vt:lpstr>Highest rates of core housing need are found in British Columbia and Ontario</vt:lpstr>
      <vt:lpstr>Households experiencing significant financial hardship due to housing costs is on the rise</vt:lpstr>
      <vt:lpstr>Examples of CHS data tables</vt:lpstr>
      <vt:lpstr>Cycle 4 in collection since October 2024</vt:lpstr>
      <vt:lpstr>Stay connected!</vt:lpstr>
      <vt:lpstr>Stay connected with CMHC!</vt:lpstr>
      <vt:lpstr>Statistics Canada—  Your National Statistical Agency</vt:lpstr>
    </vt:vector>
  </TitlesOfParts>
  <Company>StatCan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malopau</dc:creator>
  <cp:lastModifiedBy>Hu, Zheren (he, him | il, lui) (StatCan)</cp:lastModifiedBy>
  <cp:revision>337</cp:revision>
  <dcterms:created xsi:type="dcterms:W3CDTF">2015-08-04T19:39:59Z</dcterms:created>
  <dcterms:modified xsi:type="dcterms:W3CDTF">2024-11-12T16:46:20Z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