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5.xml" ContentType="application/vnd.openxmlformats-officedocument.presentationml.tags+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6.xml" ContentType="application/vnd.openxmlformats-officedocument.presentationml.tags+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7.xml" ContentType="application/vnd.openxmlformats-officedocument.presentationml.tags+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8.xml" ContentType="application/vnd.openxmlformats-officedocument.presentationml.tags+xml"/>
  <Override PartName="/ppt/notesSlides/notesSlide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9.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10.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28"/>
  </p:notesMasterIdLst>
  <p:handoutMasterIdLst>
    <p:handoutMasterId r:id="rId29"/>
  </p:handoutMasterIdLst>
  <p:sldIdLst>
    <p:sldId id="266" r:id="rId6"/>
    <p:sldId id="578" r:id="rId7"/>
    <p:sldId id="561" r:id="rId8"/>
    <p:sldId id="562" r:id="rId9"/>
    <p:sldId id="565" r:id="rId10"/>
    <p:sldId id="579" r:id="rId11"/>
    <p:sldId id="567" r:id="rId12"/>
    <p:sldId id="568" r:id="rId13"/>
    <p:sldId id="569" r:id="rId14"/>
    <p:sldId id="570" r:id="rId15"/>
    <p:sldId id="572" r:id="rId16"/>
    <p:sldId id="687" r:id="rId17"/>
    <p:sldId id="574" r:id="rId18"/>
    <p:sldId id="688" r:id="rId19"/>
    <p:sldId id="689" r:id="rId20"/>
    <p:sldId id="577" r:id="rId21"/>
    <p:sldId id="686" r:id="rId22"/>
    <p:sldId id="563" r:id="rId23"/>
    <p:sldId id="564" r:id="rId24"/>
    <p:sldId id="690" r:id="rId25"/>
    <p:sldId id="259" r:id="rId26"/>
    <p:sldId id="258" r:id="rId27"/>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76E6598-3668-41AD-9CE5-6EE94CF6D2F9}">
          <p14:sldIdLst>
            <p14:sldId id="266"/>
            <p14:sldId id="578"/>
            <p14:sldId id="561"/>
            <p14:sldId id="562"/>
          </p14:sldIdLst>
        </p14:section>
        <p14:section name="Messages clés - le Quotidien" id="{D0215439-3BE3-429E-A4D3-3D5D1AA38479}">
          <p14:sldIdLst>
            <p14:sldId id="565"/>
            <p14:sldId id="579"/>
            <p14:sldId id="567"/>
            <p14:sldId id="568"/>
            <p14:sldId id="569"/>
            <p14:sldId id="570"/>
          </p14:sldIdLst>
        </p14:section>
        <p14:section name="Messages clés - L'Observateur de logement" id="{FB37EE65-B575-456A-82E7-A5DDB3C0DAC4}">
          <p14:sldIdLst>
            <p14:sldId id="572"/>
            <p14:sldId id="687"/>
            <p14:sldId id="574"/>
            <p14:sldId id="688"/>
            <p14:sldId id="689"/>
            <p14:sldId id="577"/>
          </p14:sldIdLst>
        </p14:section>
        <p14:section name="Itinérance" id="{757A5337-3A75-42A6-8F1A-1B1847246FC2}">
          <p14:sldIdLst>
            <p14:sldId id="686"/>
          </p14:sldIdLst>
        </p14:section>
        <p14:section name="Closing" id="{6836A5A2-F70A-4C74-83E9-6C04C0A93278}">
          <p14:sldIdLst>
            <p14:sldId id="563"/>
            <p14:sldId id="564"/>
            <p14:sldId id="690"/>
            <p14:sldId id="259"/>
            <p14:sldId id="25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73472C-20AC-C2F7-53D7-7290C42F9258}" name="Hu, Zheren (he, him | il, lui) (StatCan)" initials="HZ(h|il(" userId="S::zheren.hu@statcan.gc.ca::05272b8c-f368-4f3b-ac41-00d8ce26a3c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42" autoAdjust="0"/>
    <p:restoredTop sz="90967" autoAdjust="0"/>
  </p:normalViewPr>
  <p:slideViewPr>
    <p:cSldViewPr>
      <p:cViewPr varScale="1">
        <p:scale>
          <a:sx n="148" d="100"/>
          <a:sy n="148" d="100"/>
        </p:scale>
        <p:origin x="2916" y="12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054gc-my.sharepoint.com/personal/jeff_randle_statcan_gc_ca/Documents/ExitingHomelessness/Charts_ENFR.xlsx" TargetMode="External"/><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CA" sz="1862" b="0" i="0" u="none" strike="noStrike" baseline="0">
                <a:effectLst/>
              </a:rPr>
              <a:t>La proportion de ménages vivant dans un logement inabordable</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8140096618357485E-2"/>
          <c:y val="0.19227435978551854"/>
          <c:w val="0.88371980676328499"/>
          <c:h val="0.62126232510906176"/>
        </c:manualLayout>
      </c:layout>
      <c:barChart>
        <c:barDir val="col"/>
        <c:grouping val="clustered"/>
        <c:varyColors val="0"/>
        <c:ser>
          <c:idx val="1"/>
          <c:order val="1"/>
          <c:tx>
            <c:strRef>
              <c:f>Sheet1!$C$1</c:f>
              <c:strCache>
                <c:ptCount val="1"/>
                <c:pt idx="0">
                  <c:v>Cycle 12</c:v>
                </c:pt>
              </c:strCache>
            </c:strRef>
          </c:tx>
          <c:spPr>
            <a:solidFill>
              <a:schemeClr val="tx2"/>
            </a:solidFill>
            <a:ln>
              <a:solidFill>
                <a:schemeClr val="tx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Sheet1!$C$2:$C$4</c:f>
            </c:numRef>
          </c:val>
          <c:extLst>
            <c:ext xmlns:c16="http://schemas.microsoft.com/office/drawing/2014/chart" uri="{C3380CC4-5D6E-409C-BE32-E72D297353CC}">
              <c16:uniqueId val="{00000000-51D5-40C0-B209-098CE5F6424D}"/>
            </c:ext>
          </c:extLst>
        </c:ser>
        <c:ser>
          <c:idx val="0"/>
          <c:order val="0"/>
          <c:tx>
            <c:strRef>
              <c:f>Sheet1!$B$1</c:f>
              <c:strCache>
                <c:ptCount val="1"/>
                <c:pt idx="0">
                  <c:v>2018</c:v>
                </c:pt>
              </c:strCache>
            </c:strRef>
          </c:tx>
          <c:spPr>
            <a:solidFill>
              <a:schemeClr val="accent2"/>
            </a:solidFill>
            <a:ln>
              <a:solidFill>
                <a:schemeClr val="accent2"/>
              </a:solidFill>
            </a:ln>
            <a:effectLst/>
          </c:spPr>
          <c:invertIfNegative val="0"/>
          <c:dLbls>
            <c:dLbl>
              <c:idx val="0"/>
              <c:tx>
                <c:rich>
                  <a:bodyPr/>
                  <a:lstStyle/>
                  <a:p>
                    <a:fld id="{40894E46-4A8A-42F4-B4E5-1D1FC87598C9}"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1D5-40C0-B209-098CE5F6424D}"/>
                </c:ext>
              </c:extLst>
            </c:dLbl>
            <c:dLbl>
              <c:idx val="1"/>
              <c:tx>
                <c:rich>
                  <a:bodyPr/>
                  <a:lstStyle/>
                  <a:p>
                    <a:fld id="{88356F30-CFA5-42D3-9066-710CC39D9707}"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1D5-40C0-B209-098CE5F6424D}"/>
                </c:ext>
              </c:extLst>
            </c:dLbl>
            <c:dLbl>
              <c:idx val="2"/>
              <c:tx>
                <c:rich>
                  <a:bodyPr/>
                  <a:lstStyle/>
                  <a:p>
                    <a:fld id="{A4735F2E-A3F4-4855-9F50-6F3BA54CA39E}"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1D5-40C0-B209-098CE5F6424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Sheet1!$B$2:$B$4</c:f>
              <c:numCache>
                <c:formatCode>0.0</c:formatCode>
                <c:ptCount val="3"/>
                <c:pt idx="0">
                  <c:v>21.5</c:v>
                </c:pt>
                <c:pt idx="1">
                  <c:v>16.2</c:v>
                </c:pt>
                <c:pt idx="2">
                  <c:v>32.9</c:v>
                </c:pt>
              </c:numCache>
            </c:numRef>
          </c:val>
          <c:extLst>
            <c:ext xmlns:c15="http://schemas.microsoft.com/office/drawing/2012/chart" uri="{02D57815-91ED-43cb-92C2-25804820EDAC}">
              <c15:datalabelsRange>
                <c15:f>Sheet1!$G$2:$G$4</c15:f>
                <c15:dlblRangeCache>
                  <c:ptCount val="3"/>
                  <c:pt idx="0">
                    <c:v>21,5</c:v>
                  </c:pt>
                  <c:pt idx="1">
                    <c:v>16,2</c:v>
                  </c:pt>
                  <c:pt idx="2">
                    <c:v>32,9</c:v>
                  </c:pt>
                </c15:dlblRangeCache>
              </c15:datalabelsRange>
            </c:ext>
            <c:ext xmlns:c16="http://schemas.microsoft.com/office/drawing/2014/chart" uri="{C3380CC4-5D6E-409C-BE32-E72D297353CC}">
              <c16:uniqueId val="{00000004-51D5-40C0-B209-098CE5F6424D}"/>
            </c:ext>
          </c:extLst>
        </c:ser>
        <c:ser>
          <c:idx val="2"/>
          <c:order val="2"/>
          <c:tx>
            <c:strRef>
              <c:f>Sheet1!$D$1</c:f>
              <c:strCache>
                <c:ptCount val="1"/>
                <c:pt idx="0">
                  <c:v>2021</c:v>
                </c:pt>
              </c:strCache>
            </c:strRef>
          </c:tx>
          <c:spPr>
            <a:solidFill>
              <a:schemeClr val="accent6"/>
            </a:solidFill>
            <a:ln>
              <a:solidFill>
                <a:schemeClr val="accent6"/>
              </a:solidFill>
            </a:ln>
            <a:effectLst/>
          </c:spPr>
          <c:invertIfNegative val="0"/>
          <c:dLbls>
            <c:dLbl>
              <c:idx val="0"/>
              <c:tx>
                <c:rich>
                  <a:bodyPr/>
                  <a:lstStyle/>
                  <a:p>
                    <a:fld id="{053CDF8A-5432-4C65-B1E3-D77FE71EC8E2}"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51D5-40C0-B209-098CE5F6424D}"/>
                </c:ext>
              </c:extLst>
            </c:dLbl>
            <c:dLbl>
              <c:idx val="1"/>
              <c:tx>
                <c:rich>
                  <a:bodyPr/>
                  <a:lstStyle/>
                  <a:p>
                    <a:fld id="{C9F43727-159E-4C1A-8292-D2667425E1FA}"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1D5-40C0-B209-098CE5F6424D}"/>
                </c:ext>
              </c:extLst>
            </c:dLbl>
            <c:dLbl>
              <c:idx val="2"/>
              <c:tx>
                <c:rich>
                  <a:bodyPr/>
                  <a:lstStyle/>
                  <a:p>
                    <a:fld id="{FDD0FA42-1417-4FCC-92D3-91E8735B782D}"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51D5-40C0-B209-098CE5F6424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Sheet1!$D$2:$D$4</c:f>
              <c:numCache>
                <c:formatCode>0.0</c:formatCode>
                <c:ptCount val="3"/>
                <c:pt idx="0">
                  <c:v>19.5</c:v>
                </c:pt>
                <c:pt idx="1">
                  <c:v>14.3</c:v>
                </c:pt>
                <c:pt idx="2">
                  <c:v>30.3</c:v>
                </c:pt>
              </c:numCache>
            </c:numRef>
          </c:val>
          <c:extLst>
            <c:ext xmlns:c15="http://schemas.microsoft.com/office/drawing/2012/chart" uri="{02D57815-91ED-43cb-92C2-25804820EDAC}">
              <c15:datalabelsRange>
                <c15:f>Sheet1!$H$2:$H$4</c15:f>
                <c15:dlblRangeCache>
                  <c:ptCount val="3"/>
                  <c:pt idx="0">
                    <c:v>19,5</c:v>
                  </c:pt>
                  <c:pt idx="1">
                    <c:v>14,3</c:v>
                  </c:pt>
                  <c:pt idx="2">
                    <c:v>30,3</c:v>
                  </c:pt>
                </c15:dlblRangeCache>
              </c15:datalabelsRange>
            </c:ext>
            <c:ext xmlns:c16="http://schemas.microsoft.com/office/drawing/2014/chart" uri="{C3380CC4-5D6E-409C-BE32-E72D297353CC}">
              <c16:uniqueId val="{00000008-51D5-40C0-B209-098CE5F6424D}"/>
            </c:ext>
          </c:extLst>
        </c:ser>
        <c:ser>
          <c:idx val="3"/>
          <c:order val="3"/>
          <c:tx>
            <c:strRef>
              <c:f>Sheet1!$E$1</c:f>
              <c:strCache>
                <c:ptCount val="1"/>
                <c:pt idx="0">
                  <c:v>2022</c:v>
                </c:pt>
              </c:strCache>
            </c:strRef>
          </c:tx>
          <c:spPr>
            <a:solidFill>
              <a:schemeClr val="accent4"/>
            </a:solidFill>
            <a:ln>
              <a:noFill/>
            </a:ln>
            <a:effectLst/>
          </c:spPr>
          <c:invertIfNegative val="0"/>
          <c:dLbls>
            <c:dLbl>
              <c:idx val="0"/>
              <c:tx>
                <c:rich>
                  <a:bodyPr/>
                  <a:lstStyle/>
                  <a:p>
                    <a:fld id="{B9C7F8A0-680B-4EDF-B980-0AD3EE083418}"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51D5-40C0-B209-098CE5F6424D}"/>
                </c:ext>
              </c:extLst>
            </c:dLbl>
            <c:dLbl>
              <c:idx val="1"/>
              <c:tx>
                <c:rich>
                  <a:bodyPr/>
                  <a:lstStyle/>
                  <a:p>
                    <a:fld id="{CF67CD6F-8154-45A5-A1B5-350D7B2075AE}"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51D5-40C0-B209-098CE5F6424D}"/>
                </c:ext>
              </c:extLst>
            </c:dLbl>
            <c:dLbl>
              <c:idx val="2"/>
              <c:tx>
                <c:rich>
                  <a:bodyPr/>
                  <a:lstStyle/>
                  <a:p>
                    <a:fld id="{E370800F-606C-4DC6-9A0C-0038357F3DC5}"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51D5-40C0-B209-098CE5F6424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Sheet1!$E$2:$E$4</c:f>
              <c:numCache>
                <c:formatCode>0.0</c:formatCode>
                <c:ptCount val="3"/>
                <c:pt idx="0">
                  <c:v>22</c:v>
                </c:pt>
                <c:pt idx="1">
                  <c:v>16.100000000000001</c:v>
                </c:pt>
                <c:pt idx="2">
                  <c:v>33</c:v>
                </c:pt>
              </c:numCache>
            </c:numRef>
          </c:val>
          <c:extLst>
            <c:ext xmlns:c15="http://schemas.microsoft.com/office/drawing/2012/chart" uri="{02D57815-91ED-43cb-92C2-25804820EDAC}">
              <c15:datalabelsRange>
                <c15:f>Sheet1!$I$2:$I$4</c15:f>
                <c15:dlblRangeCache>
                  <c:ptCount val="3"/>
                  <c:pt idx="0">
                    <c:v>22,0</c:v>
                  </c:pt>
                  <c:pt idx="1">
                    <c:v>16,1</c:v>
                  </c:pt>
                  <c:pt idx="2">
                    <c:v>33,0</c:v>
                  </c:pt>
                </c15:dlblRangeCache>
              </c15:datalabelsRange>
            </c:ext>
            <c:ext xmlns:c16="http://schemas.microsoft.com/office/drawing/2014/chart" uri="{C3380CC4-5D6E-409C-BE32-E72D297353CC}">
              <c16:uniqueId val="{0000000C-51D5-40C0-B209-098CE5F6424D}"/>
            </c:ext>
          </c:extLst>
        </c:ser>
        <c:dLbls>
          <c:showLegendKey val="0"/>
          <c:showVal val="1"/>
          <c:showCatName val="0"/>
          <c:showSerName val="0"/>
          <c:showPercent val="0"/>
          <c:showBubbleSize val="0"/>
        </c:dLbls>
        <c:gapWidth val="150"/>
        <c:axId val="967033007"/>
        <c:axId val="967039247"/>
      </c:barChart>
      <c:catAx>
        <c:axId val="96703300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7039247"/>
        <c:crosses val="autoZero"/>
        <c:auto val="1"/>
        <c:lblAlgn val="ctr"/>
        <c:lblOffset val="100"/>
        <c:tickMarkSkip val="1"/>
        <c:noMultiLvlLbl val="1"/>
      </c:catAx>
      <c:valAx>
        <c:axId val="967039247"/>
        <c:scaling>
          <c:orientation val="minMax"/>
          <c:max val="40"/>
          <c:min val="0"/>
        </c:scaling>
        <c:delete val="1"/>
        <c:axPos val="l"/>
        <c:numFmt formatCode="0.0" sourceLinked="1"/>
        <c:majorTickMark val="out"/>
        <c:minorTickMark val="none"/>
        <c:tickLblPos val="nextTo"/>
        <c:crossAx val="967033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CA" sz="1862" b="0" i="0" u="none" strike="noStrike" baseline="0">
                <a:effectLst/>
              </a:rPr>
              <a:t>Proportion de ménages insatisfaits de l’</a:t>
            </a:r>
            <a:r>
              <a:rPr lang="fr-CA" sz="1862" b="0" i="0" u="none" strike="noStrike" baseline="0" err="1">
                <a:effectLst/>
              </a:rPr>
              <a:t>abordabilité</a:t>
            </a:r>
            <a:r>
              <a:rPr lang="fr-CA" sz="1862" b="0" i="0" u="none" strike="noStrike" baseline="0">
                <a:effectLst/>
              </a:rPr>
              <a:t> du logement</a:t>
            </a:r>
            <a:endParaRPr lang="en-US" b="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8140096618357485E-2"/>
          <c:y val="0.19227435978551854"/>
          <c:w val="0.88371980676328499"/>
          <c:h val="0.62126232510906176"/>
        </c:manualLayout>
      </c:layout>
      <c:barChart>
        <c:barDir val="col"/>
        <c:grouping val="clustered"/>
        <c:varyColors val="0"/>
        <c:ser>
          <c:idx val="1"/>
          <c:order val="1"/>
          <c:tx>
            <c:strRef>
              <c:f>Sheet1!$C$1</c:f>
              <c:strCache>
                <c:ptCount val="1"/>
                <c:pt idx="0">
                  <c:v>Cycle 12</c:v>
                </c:pt>
              </c:strCache>
            </c:strRef>
          </c:tx>
          <c:spPr>
            <a:solidFill>
              <a:schemeClr val="accent2"/>
            </a:solidFill>
            <a:ln>
              <a:solidFill>
                <a:schemeClr val="tx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Sheet1!$C$2:$C$4</c:f>
            </c:numRef>
          </c:val>
          <c:extLst>
            <c:ext xmlns:c16="http://schemas.microsoft.com/office/drawing/2014/chart" uri="{C3380CC4-5D6E-409C-BE32-E72D297353CC}">
              <c16:uniqueId val="{00000000-9B55-4D92-95C9-B2BC6C78F548}"/>
            </c:ext>
          </c:extLst>
        </c:ser>
        <c:ser>
          <c:idx val="0"/>
          <c:order val="0"/>
          <c:tx>
            <c:strRef>
              <c:f>Sheet1!$B$1</c:f>
              <c:strCache>
                <c:ptCount val="1"/>
                <c:pt idx="0">
                  <c:v>2018</c:v>
                </c:pt>
              </c:strCache>
            </c:strRef>
          </c:tx>
          <c:spPr>
            <a:solidFill>
              <a:schemeClr val="accent2"/>
            </a:solidFill>
            <a:ln>
              <a:solidFill>
                <a:schemeClr val="accent2"/>
              </a:solidFill>
            </a:ln>
            <a:effectLst/>
          </c:spPr>
          <c:invertIfNegative val="0"/>
          <c:dLbls>
            <c:dLbl>
              <c:idx val="0"/>
              <c:tx>
                <c:rich>
                  <a:bodyPr/>
                  <a:lstStyle/>
                  <a:p>
                    <a:fld id="{4617B34F-E27E-4CAF-B4A6-C299121932F0}"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B55-4D92-95C9-B2BC6C78F548}"/>
                </c:ext>
              </c:extLst>
            </c:dLbl>
            <c:dLbl>
              <c:idx val="1"/>
              <c:tx>
                <c:rich>
                  <a:bodyPr/>
                  <a:lstStyle/>
                  <a:p>
                    <a:fld id="{393B5D15-E3D1-4EA3-B8A8-05E620EDFA56}"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B55-4D92-95C9-B2BC6C78F548}"/>
                </c:ext>
              </c:extLst>
            </c:dLbl>
            <c:dLbl>
              <c:idx val="2"/>
              <c:tx>
                <c:rich>
                  <a:bodyPr/>
                  <a:lstStyle/>
                  <a:p>
                    <a:fld id="{9557F0D8-3982-4F06-A968-13FFBA5B9D7D}"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B55-4D92-95C9-B2BC6C78F54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Sheet1!$B$2:$B$4</c:f>
              <c:numCache>
                <c:formatCode>0.0</c:formatCode>
                <c:ptCount val="3"/>
                <c:pt idx="0">
                  <c:v>11.1</c:v>
                </c:pt>
                <c:pt idx="1">
                  <c:v>8.1999999999999993</c:v>
                </c:pt>
                <c:pt idx="2">
                  <c:v>17.600000000000001</c:v>
                </c:pt>
              </c:numCache>
            </c:numRef>
          </c:val>
          <c:extLst>
            <c:ext xmlns:c15="http://schemas.microsoft.com/office/drawing/2012/chart" uri="{02D57815-91ED-43cb-92C2-25804820EDAC}">
              <c15:datalabelsRange>
                <c15:f>Sheet1!$G$2:$G$4</c15:f>
                <c15:dlblRangeCache>
                  <c:ptCount val="3"/>
                  <c:pt idx="0">
                    <c:v>11,1</c:v>
                  </c:pt>
                  <c:pt idx="1">
                    <c:v>8,2</c:v>
                  </c:pt>
                  <c:pt idx="2">
                    <c:v>17,6</c:v>
                  </c:pt>
                </c15:dlblRangeCache>
              </c15:datalabelsRange>
            </c:ext>
            <c:ext xmlns:c16="http://schemas.microsoft.com/office/drawing/2014/chart" uri="{C3380CC4-5D6E-409C-BE32-E72D297353CC}">
              <c16:uniqueId val="{00000004-9B55-4D92-95C9-B2BC6C78F548}"/>
            </c:ext>
          </c:extLst>
        </c:ser>
        <c:ser>
          <c:idx val="2"/>
          <c:order val="2"/>
          <c:tx>
            <c:strRef>
              <c:f>Sheet1!$D$1</c:f>
              <c:strCache>
                <c:ptCount val="1"/>
                <c:pt idx="0">
                  <c:v>2021</c:v>
                </c:pt>
              </c:strCache>
            </c:strRef>
          </c:tx>
          <c:spPr>
            <a:solidFill>
              <a:schemeClr val="accent6"/>
            </a:solidFill>
            <a:ln>
              <a:solidFill>
                <a:schemeClr val="accent6"/>
              </a:solidFill>
            </a:ln>
            <a:effectLst/>
          </c:spPr>
          <c:invertIfNegative val="0"/>
          <c:dLbls>
            <c:dLbl>
              <c:idx val="0"/>
              <c:tx>
                <c:rich>
                  <a:bodyPr/>
                  <a:lstStyle/>
                  <a:p>
                    <a:fld id="{3B642165-EFD8-4C0F-B746-8DC4A0CBCA61}"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9B55-4D92-95C9-B2BC6C78F548}"/>
                </c:ext>
              </c:extLst>
            </c:dLbl>
            <c:dLbl>
              <c:idx val="1"/>
              <c:tx>
                <c:rich>
                  <a:bodyPr/>
                  <a:lstStyle/>
                  <a:p>
                    <a:fld id="{865CCB09-0603-44E2-8EB9-5E41AC9D98B9}"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9B55-4D92-95C9-B2BC6C78F548}"/>
                </c:ext>
              </c:extLst>
            </c:dLbl>
            <c:dLbl>
              <c:idx val="2"/>
              <c:tx>
                <c:rich>
                  <a:bodyPr/>
                  <a:lstStyle/>
                  <a:p>
                    <a:fld id="{89C5E824-024F-4C64-B70D-DE290CC03688}"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9B55-4D92-95C9-B2BC6C78F54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Sheet1!$D$2:$D$4</c:f>
              <c:numCache>
                <c:formatCode>0.0</c:formatCode>
                <c:ptCount val="3"/>
                <c:pt idx="0">
                  <c:v>11.5</c:v>
                </c:pt>
                <c:pt idx="1">
                  <c:v>8.6</c:v>
                </c:pt>
                <c:pt idx="2">
                  <c:v>17.7</c:v>
                </c:pt>
              </c:numCache>
            </c:numRef>
          </c:val>
          <c:extLst>
            <c:ext xmlns:c15="http://schemas.microsoft.com/office/drawing/2012/chart" uri="{02D57815-91ED-43cb-92C2-25804820EDAC}">
              <c15:datalabelsRange>
                <c15:f>Sheet1!$H$2:$H$4</c15:f>
                <c15:dlblRangeCache>
                  <c:ptCount val="3"/>
                  <c:pt idx="0">
                    <c:v>11,5</c:v>
                  </c:pt>
                  <c:pt idx="1">
                    <c:v>8,6</c:v>
                  </c:pt>
                  <c:pt idx="2">
                    <c:v>17,7</c:v>
                  </c:pt>
                </c15:dlblRangeCache>
              </c15:datalabelsRange>
            </c:ext>
            <c:ext xmlns:c16="http://schemas.microsoft.com/office/drawing/2014/chart" uri="{C3380CC4-5D6E-409C-BE32-E72D297353CC}">
              <c16:uniqueId val="{00000008-9B55-4D92-95C9-B2BC6C78F548}"/>
            </c:ext>
          </c:extLst>
        </c:ser>
        <c:ser>
          <c:idx val="3"/>
          <c:order val="3"/>
          <c:tx>
            <c:strRef>
              <c:f>Sheet1!$E$1</c:f>
              <c:strCache>
                <c:ptCount val="1"/>
                <c:pt idx="0">
                  <c:v>2022</c:v>
                </c:pt>
              </c:strCache>
            </c:strRef>
          </c:tx>
          <c:spPr>
            <a:solidFill>
              <a:schemeClr val="accent4"/>
            </a:solidFill>
            <a:ln>
              <a:noFill/>
            </a:ln>
            <a:effectLst/>
          </c:spPr>
          <c:invertIfNegative val="0"/>
          <c:dLbls>
            <c:dLbl>
              <c:idx val="0"/>
              <c:tx>
                <c:rich>
                  <a:bodyPr/>
                  <a:lstStyle/>
                  <a:p>
                    <a:fld id="{85A544CB-5543-40DD-BC0B-7944DE3109C7}"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B55-4D92-95C9-B2BC6C78F548}"/>
                </c:ext>
              </c:extLst>
            </c:dLbl>
            <c:dLbl>
              <c:idx val="1"/>
              <c:tx>
                <c:rich>
                  <a:bodyPr/>
                  <a:lstStyle/>
                  <a:p>
                    <a:fld id="{B0A6809D-9A4B-4ABA-9CA9-A7D437BC8BDC}"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B55-4D92-95C9-B2BC6C78F548}"/>
                </c:ext>
              </c:extLst>
            </c:dLbl>
            <c:dLbl>
              <c:idx val="2"/>
              <c:tx>
                <c:rich>
                  <a:bodyPr/>
                  <a:lstStyle/>
                  <a:p>
                    <a:fld id="{A02CD0B9-DEEF-492B-8287-34677497801E}"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9B55-4D92-95C9-B2BC6C78F54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Sheet1!$E$2:$E$4</c:f>
              <c:numCache>
                <c:formatCode>0.0</c:formatCode>
                <c:ptCount val="3"/>
                <c:pt idx="0">
                  <c:v>14.5</c:v>
                </c:pt>
                <c:pt idx="1">
                  <c:v>11.2</c:v>
                </c:pt>
                <c:pt idx="2">
                  <c:v>20.8</c:v>
                </c:pt>
              </c:numCache>
            </c:numRef>
          </c:val>
          <c:extLst>
            <c:ext xmlns:c15="http://schemas.microsoft.com/office/drawing/2012/chart" uri="{02D57815-91ED-43cb-92C2-25804820EDAC}">
              <c15:datalabelsRange>
                <c15:f>Sheet1!$I$2:$I$4</c15:f>
                <c15:dlblRangeCache>
                  <c:ptCount val="3"/>
                  <c:pt idx="0">
                    <c:v>14,5</c:v>
                  </c:pt>
                  <c:pt idx="1">
                    <c:v>11,2</c:v>
                  </c:pt>
                  <c:pt idx="2">
                    <c:v>20,8</c:v>
                  </c:pt>
                </c15:dlblRangeCache>
              </c15:datalabelsRange>
            </c:ext>
            <c:ext xmlns:c16="http://schemas.microsoft.com/office/drawing/2014/chart" uri="{C3380CC4-5D6E-409C-BE32-E72D297353CC}">
              <c16:uniqueId val="{0000000C-9B55-4D92-95C9-B2BC6C78F548}"/>
            </c:ext>
          </c:extLst>
        </c:ser>
        <c:dLbls>
          <c:showLegendKey val="0"/>
          <c:showVal val="1"/>
          <c:showCatName val="0"/>
          <c:showSerName val="0"/>
          <c:showPercent val="0"/>
          <c:showBubbleSize val="0"/>
        </c:dLbls>
        <c:gapWidth val="150"/>
        <c:axId val="967033007"/>
        <c:axId val="967039247"/>
      </c:barChart>
      <c:catAx>
        <c:axId val="96703300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7039247"/>
        <c:crosses val="autoZero"/>
        <c:auto val="1"/>
        <c:lblAlgn val="ctr"/>
        <c:lblOffset val="100"/>
        <c:tickMarkSkip val="1"/>
        <c:noMultiLvlLbl val="1"/>
      </c:catAx>
      <c:valAx>
        <c:axId val="967039247"/>
        <c:scaling>
          <c:orientation val="minMax"/>
          <c:max val="25"/>
          <c:min val="0"/>
        </c:scaling>
        <c:delete val="1"/>
        <c:axPos val="l"/>
        <c:numFmt formatCode="0.0" sourceLinked="1"/>
        <c:majorTickMark val="out"/>
        <c:minorTickMark val="none"/>
        <c:tickLblPos val="nextTo"/>
        <c:crossAx val="967033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CA" sz="1600" b="0" i="0" u="none" strike="noStrike" baseline="0">
                <a:effectLst/>
              </a:rPr>
              <a:t>Proportion de ménages ayant déclaré avoir eu de la difficulté à joindre les deux bouts</a:t>
            </a:r>
            <a:endParaRPr lang="en-US" sz="1600" b="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8140096618357485E-2"/>
          <c:y val="0.19227435978551854"/>
          <c:w val="0.88371980676328499"/>
          <c:h val="0.62126232510906176"/>
        </c:manualLayout>
      </c:layout>
      <c:barChart>
        <c:barDir val="col"/>
        <c:grouping val="clustered"/>
        <c:varyColors val="0"/>
        <c:ser>
          <c:idx val="1"/>
          <c:order val="1"/>
          <c:tx>
            <c:strRef>
              <c:f>Sheet1!$C$1</c:f>
              <c:strCache>
                <c:ptCount val="1"/>
                <c:pt idx="0">
                  <c:v>Column2</c:v>
                </c:pt>
              </c:strCache>
            </c:strRef>
          </c:tx>
          <c:spPr>
            <a:solidFill>
              <a:schemeClr val="accent2"/>
            </a:solidFill>
            <a:ln>
              <a:solidFill>
                <a:schemeClr val="tx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Sheet1!$C$2:$C$4</c:f>
            </c:numRef>
          </c:val>
          <c:extLst>
            <c:ext xmlns:c16="http://schemas.microsoft.com/office/drawing/2014/chart" uri="{C3380CC4-5D6E-409C-BE32-E72D297353CC}">
              <c16:uniqueId val="{00000000-3822-4EE4-9EFC-274D78553707}"/>
            </c:ext>
          </c:extLst>
        </c:ser>
        <c:ser>
          <c:idx val="0"/>
          <c:order val="0"/>
          <c:tx>
            <c:strRef>
              <c:f>Sheet1!$B$1</c:f>
              <c:strCache>
                <c:ptCount val="1"/>
                <c:pt idx="0">
                  <c:v>2018</c:v>
                </c:pt>
              </c:strCache>
            </c:strRef>
          </c:tx>
          <c:spPr>
            <a:solidFill>
              <a:schemeClr val="accent2"/>
            </a:solidFill>
            <a:ln>
              <a:solidFill>
                <a:schemeClr val="accent2"/>
              </a:solidFill>
            </a:ln>
            <a:effectLst/>
          </c:spPr>
          <c:invertIfNegative val="0"/>
          <c:dLbls>
            <c:dLbl>
              <c:idx val="0"/>
              <c:tx>
                <c:rich>
                  <a:bodyPr/>
                  <a:lstStyle/>
                  <a:p>
                    <a:fld id="{FCA0D16F-0A06-48F8-94AC-392FB241694C}"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822-4EE4-9EFC-274D78553707}"/>
                </c:ext>
              </c:extLst>
            </c:dLbl>
            <c:dLbl>
              <c:idx val="1"/>
              <c:tx>
                <c:rich>
                  <a:bodyPr/>
                  <a:lstStyle/>
                  <a:p>
                    <a:fld id="{9DB08D85-50E6-4F22-A7BA-2F443E9EB7D3}"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822-4EE4-9EFC-274D78553707}"/>
                </c:ext>
              </c:extLst>
            </c:dLbl>
            <c:dLbl>
              <c:idx val="2"/>
              <c:tx>
                <c:rich>
                  <a:bodyPr/>
                  <a:lstStyle/>
                  <a:p>
                    <a:fld id="{EBB15CAF-9BE5-4334-B8B6-7D2233B5A59A}"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822-4EE4-9EFC-274D7855370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Sheet1!$B$2:$B$4</c:f>
              <c:numCache>
                <c:formatCode>0.0</c:formatCode>
                <c:ptCount val="3"/>
                <c:pt idx="0">
                  <c:v>21.9</c:v>
                </c:pt>
                <c:pt idx="1">
                  <c:v>18</c:v>
                </c:pt>
                <c:pt idx="2">
                  <c:v>30.5</c:v>
                </c:pt>
              </c:numCache>
            </c:numRef>
          </c:val>
          <c:extLst>
            <c:ext xmlns:c15="http://schemas.microsoft.com/office/drawing/2012/chart" uri="{02D57815-91ED-43cb-92C2-25804820EDAC}">
              <c15:datalabelsRange>
                <c15:f>Sheet1!$G$2:$G$4</c15:f>
                <c15:dlblRangeCache>
                  <c:ptCount val="3"/>
                  <c:pt idx="0">
                    <c:v>21,9</c:v>
                  </c:pt>
                  <c:pt idx="1">
                    <c:v>18,0</c:v>
                  </c:pt>
                  <c:pt idx="2">
                    <c:v>30,5</c:v>
                  </c:pt>
                </c15:dlblRangeCache>
              </c15:datalabelsRange>
            </c:ext>
            <c:ext xmlns:c16="http://schemas.microsoft.com/office/drawing/2014/chart" uri="{C3380CC4-5D6E-409C-BE32-E72D297353CC}">
              <c16:uniqueId val="{00000004-3822-4EE4-9EFC-274D78553707}"/>
            </c:ext>
          </c:extLst>
        </c:ser>
        <c:ser>
          <c:idx val="2"/>
          <c:order val="2"/>
          <c:tx>
            <c:strRef>
              <c:f>Sheet1!$D$1</c:f>
              <c:strCache>
                <c:ptCount val="1"/>
                <c:pt idx="0">
                  <c:v>2021</c:v>
                </c:pt>
              </c:strCache>
            </c:strRef>
          </c:tx>
          <c:spPr>
            <a:solidFill>
              <a:schemeClr val="accent6"/>
            </a:solidFill>
            <a:ln>
              <a:solidFill>
                <a:schemeClr val="accent6"/>
              </a:solidFill>
            </a:ln>
            <a:effectLst/>
          </c:spPr>
          <c:invertIfNegative val="0"/>
          <c:dLbls>
            <c:dLbl>
              <c:idx val="0"/>
              <c:tx>
                <c:rich>
                  <a:bodyPr/>
                  <a:lstStyle/>
                  <a:p>
                    <a:fld id="{BA746A86-5000-4241-A8F5-109E68943F38}"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3822-4EE4-9EFC-274D78553707}"/>
                </c:ext>
              </c:extLst>
            </c:dLbl>
            <c:dLbl>
              <c:idx val="1"/>
              <c:tx>
                <c:rich>
                  <a:bodyPr/>
                  <a:lstStyle/>
                  <a:p>
                    <a:fld id="{34670B06-D96A-4DF8-955A-7E54D849B8FB}"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3822-4EE4-9EFC-274D78553707}"/>
                </c:ext>
              </c:extLst>
            </c:dLbl>
            <c:dLbl>
              <c:idx val="2"/>
              <c:tx>
                <c:rich>
                  <a:bodyPr/>
                  <a:lstStyle/>
                  <a:p>
                    <a:fld id="{4FB3BB0F-B79C-431F-8190-19C8871EF523}"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3822-4EE4-9EFC-274D7855370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Sheet1!$D$2:$D$4</c:f>
              <c:numCache>
                <c:formatCode>0.0</c:formatCode>
                <c:ptCount val="3"/>
                <c:pt idx="0">
                  <c:v>20.399999999999999</c:v>
                </c:pt>
                <c:pt idx="1">
                  <c:v>16.399999999999999</c:v>
                </c:pt>
                <c:pt idx="2">
                  <c:v>28.8</c:v>
                </c:pt>
              </c:numCache>
            </c:numRef>
          </c:val>
          <c:extLst>
            <c:ext xmlns:c15="http://schemas.microsoft.com/office/drawing/2012/chart" uri="{02D57815-91ED-43cb-92C2-25804820EDAC}">
              <c15:datalabelsRange>
                <c15:f>Sheet1!$H$2:$H$4</c15:f>
                <c15:dlblRangeCache>
                  <c:ptCount val="3"/>
                  <c:pt idx="0">
                    <c:v>20,4</c:v>
                  </c:pt>
                  <c:pt idx="1">
                    <c:v>16,4</c:v>
                  </c:pt>
                  <c:pt idx="2">
                    <c:v>28,8</c:v>
                  </c:pt>
                </c15:dlblRangeCache>
              </c15:datalabelsRange>
            </c:ext>
            <c:ext xmlns:c16="http://schemas.microsoft.com/office/drawing/2014/chart" uri="{C3380CC4-5D6E-409C-BE32-E72D297353CC}">
              <c16:uniqueId val="{00000008-3822-4EE4-9EFC-274D78553707}"/>
            </c:ext>
          </c:extLst>
        </c:ser>
        <c:ser>
          <c:idx val="3"/>
          <c:order val="3"/>
          <c:tx>
            <c:strRef>
              <c:f>Sheet1!$E$1</c:f>
              <c:strCache>
                <c:ptCount val="1"/>
                <c:pt idx="0">
                  <c:v>2022</c:v>
                </c:pt>
              </c:strCache>
            </c:strRef>
          </c:tx>
          <c:spPr>
            <a:solidFill>
              <a:schemeClr val="accent4"/>
            </a:solidFill>
            <a:ln>
              <a:noFill/>
            </a:ln>
            <a:effectLst/>
          </c:spPr>
          <c:invertIfNegative val="0"/>
          <c:dLbls>
            <c:dLbl>
              <c:idx val="0"/>
              <c:tx>
                <c:rich>
                  <a:bodyPr/>
                  <a:lstStyle/>
                  <a:p>
                    <a:fld id="{C722CFF3-CA08-4008-8E85-8B46B039BEDD}"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822-4EE4-9EFC-274D78553707}"/>
                </c:ext>
              </c:extLst>
            </c:dLbl>
            <c:dLbl>
              <c:idx val="1"/>
              <c:tx>
                <c:rich>
                  <a:bodyPr/>
                  <a:lstStyle/>
                  <a:p>
                    <a:fld id="{C1421080-CA6D-466B-8CA5-03370C18CC30}"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3822-4EE4-9EFC-274D78553707}"/>
                </c:ext>
              </c:extLst>
            </c:dLbl>
            <c:dLbl>
              <c:idx val="2"/>
              <c:tx>
                <c:rich>
                  <a:bodyPr/>
                  <a:lstStyle/>
                  <a:p>
                    <a:fld id="{23244B88-FFDD-4CF3-BDC0-FD38839F6DE9}"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3822-4EE4-9EFC-274D7855370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Propriétaire occupant</c:v>
                </c:pt>
                <c:pt idx="2">
                  <c:v>Locataire</c:v>
                </c:pt>
              </c:strCache>
            </c:strRef>
          </c:cat>
          <c:val>
            <c:numRef>
              <c:f>Sheet1!$E$2:$E$4</c:f>
              <c:numCache>
                <c:formatCode>0.0</c:formatCode>
                <c:ptCount val="3"/>
                <c:pt idx="0">
                  <c:v>30.9</c:v>
                </c:pt>
                <c:pt idx="1">
                  <c:v>26.4</c:v>
                </c:pt>
                <c:pt idx="2">
                  <c:v>39.4</c:v>
                </c:pt>
              </c:numCache>
            </c:numRef>
          </c:val>
          <c:extLst>
            <c:ext xmlns:c15="http://schemas.microsoft.com/office/drawing/2012/chart" uri="{02D57815-91ED-43cb-92C2-25804820EDAC}">
              <c15:datalabelsRange>
                <c15:f>Sheet1!$I$2:$I$4</c15:f>
                <c15:dlblRangeCache>
                  <c:ptCount val="3"/>
                  <c:pt idx="0">
                    <c:v>30,9</c:v>
                  </c:pt>
                  <c:pt idx="1">
                    <c:v>26,4</c:v>
                  </c:pt>
                  <c:pt idx="2">
                    <c:v>39,4</c:v>
                  </c:pt>
                </c15:dlblRangeCache>
              </c15:datalabelsRange>
            </c:ext>
            <c:ext xmlns:c16="http://schemas.microsoft.com/office/drawing/2014/chart" uri="{C3380CC4-5D6E-409C-BE32-E72D297353CC}">
              <c16:uniqueId val="{0000000C-3822-4EE4-9EFC-274D78553707}"/>
            </c:ext>
          </c:extLst>
        </c:ser>
        <c:dLbls>
          <c:showLegendKey val="0"/>
          <c:showVal val="1"/>
          <c:showCatName val="0"/>
          <c:showSerName val="0"/>
          <c:showPercent val="0"/>
          <c:showBubbleSize val="0"/>
        </c:dLbls>
        <c:gapWidth val="150"/>
        <c:axId val="967033007"/>
        <c:axId val="967039247"/>
      </c:barChart>
      <c:catAx>
        <c:axId val="96703300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7039247"/>
        <c:crosses val="autoZero"/>
        <c:auto val="1"/>
        <c:lblAlgn val="ctr"/>
        <c:lblOffset val="100"/>
        <c:tickMarkSkip val="1"/>
        <c:noMultiLvlLbl val="1"/>
      </c:catAx>
      <c:valAx>
        <c:axId val="967039247"/>
        <c:scaling>
          <c:orientation val="minMax"/>
          <c:max val="45"/>
          <c:min val="0"/>
        </c:scaling>
        <c:delete val="1"/>
        <c:axPos val="l"/>
        <c:numFmt formatCode="0.0" sourceLinked="1"/>
        <c:majorTickMark val="out"/>
        <c:minorTickMark val="none"/>
        <c:tickLblPos val="nextTo"/>
        <c:crossAx val="967033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fr-FR" sz="1400"/>
              <a:t>Résultats sélectionnés pour les ménages vivant dans des logements sociaux et abordables</a:t>
            </a:r>
            <a:endParaRPr lang="en-US" sz="140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8140096618357485E-2"/>
          <c:y val="0.21213306546186225"/>
          <c:w val="0.88371980676328499"/>
          <c:h val="0.4190241722113181"/>
        </c:manualLayout>
      </c:layout>
      <c:barChart>
        <c:barDir val="col"/>
        <c:grouping val="clustered"/>
        <c:varyColors val="0"/>
        <c:ser>
          <c:idx val="1"/>
          <c:order val="1"/>
          <c:tx>
            <c:strRef>
              <c:f>Sheet1!$C$1</c:f>
              <c:strCache>
                <c:ptCount val="1"/>
                <c:pt idx="0">
                  <c:v>Proportion de ménages ayant déclaré avoir eu de la difficulté à joindre les deux bouts</c:v>
                </c:pt>
              </c:strCache>
            </c:strRef>
          </c:tx>
          <c:spPr>
            <a:solidFill>
              <a:schemeClr val="accent2"/>
            </a:solidFill>
            <a:ln>
              <a:noFill/>
            </a:ln>
            <a:effectLst/>
          </c:spPr>
          <c:invertIfNegative val="0"/>
          <c:dLbls>
            <c:dLbl>
              <c:idx val="0"/>
              <c:tx>
                <c:rich>
                  <a:bodyPr/>
                  <a:lstStyle/>
                  <a:p>
                    <a:fld id="{D773ABCB-7688-44A6-B28D-560AE2A39C7A}"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DB8-4B07-AB72-AC64ED79B566}"/>
                </c:ext>
              </c:extLst>
            </c:dLbl>
            <c:dLbl>
              <c:idx val="1"/>
              <c:tx>
                <c:rich>
                  <a:bodyPr/>
                  <a:lstStyle/>
                  <a:p>
                    <a:fld id="{46B874AC-E5E6-4FD4-9F60-EC0D479ED5FB}"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DB8-4B07-AB72-AC64ED79B56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2022</c:v>
                </c:pt>
              </c:numCache>
            </c:numRef>
          </c:cat>
          <c:val>
            <c:numRef>
              <c:f>Sheet1!$C$2:$C$3</c:f>
              <c:numCache>
                <c:formatCode>General</c:formatCode>
                <c:ptCount val="2"/>
                <c:pt idx="0">
                  <c:v>55.5</c:v>
                </c:pt>
                <c:pt idx="1">
                  <c:v>64.5</c:v>
                </c:pt>
              </c:numCache>
            </c:numRef>
          </c:val>
          <c:extLst>
            <c:ext xmlns:c15="http://schemas.microsoft.com/office/drawing/2012/chart" uri="{02D57815-91ED-43cb-92C2-25804820EDAC}">
              <c15:datalabelsRange>
                <c15:f>Sheet1!$G$2:$G$3</c15:f>
                <c15:dlblRangeCache>
                  <c:ptCount val="2"/>
                  <c:pt idx="0">
                    <c:v>55,5</c:v>
                  </c:pt>
                  <c:pt idx="1">
                    <c:v>64,5</c:v>
                  </c:pt>
                </c15:dlblRangeCache>
              </c15:datalabelsRange>
            </c:ext>
            <c:ext xmlns:c16="http://schemas.microsoft.com/office/drawing/2014/chart" uri="{C3380CC4-5D6E-409C-BE32-E72D297353CC}">
              <c16:uniqueId val="{00000002-2DB8-4B07-AB72-AC64ED79B566}"/>
            </c:ext>
          </c:extLst>
        </c:ser>
        <c:ser>
          <c:idx val="0"/>
          <c:order val="0"/>
          <c:tx>
            <c:strRef>
              <c:f>Sheet1!$B$1</c:f>
              <c:strCache>
                <c:ptCount val="1"/>
                <c:pt idx="0">
                  <c:v>La proportion de ménages vivant dans un logement inabordable</c:v>
                </c:pt>
              </c:strCache>
            </c:strRef>
          </c:tx>
          <c:spPr>
            <a:solidFill>
              <a:schemeClr val="accent1"/>
            </a:solidFill>
            <a:ln>
              <a:noFill/>
            </a:ln>
            <a:effectLst/>
          </c:spPr>
          <c:invertIfNegative val="0"/>
          <c:dLbls>
            <c:dLbl>
              <c:idx val="0"/>
              <c:tx>
                <c:rich>
                  <a:bodyPr/>
                  <a:lstStyle/>
                  <a:p>
                    <a:fld id="{C52CAF19-3856-4A2B-90D2-9B9B78209B79}"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DB8-4B07-AB72-AC64ED79B566}"/>
                </c:ext>
              </c:extLst>
            </c:dLbl>
            <c:dLbl>
              <c:idx val="1"/>
              <c:tx>
                <c:rich>
                  <a:bodyPr/>
                  <a:lstStyle/>
                  <a:p>
                    <a:fld id="{3AE68551-79B0-4B54-A448-94349DC9041F}"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2DB8-4B07-AB72-AC64ED79B56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2022</c:v>
                </c:pt>
              </c:numCache>
            </c:numRef>
          </c:cat>
          <c:val>
            <c:numRef>
              <c:f>Sheet1!$B$2:$B$3</c:f>
              <c:numCache>
                <c:formatCode>0.0</c:formatCode>
                <c:ptCount val="2"/>
                <c:pt idx="0">
                  <c:v>44.9</c:v>
                </c:pt>
                <c:pt idx="1">
                  <c:v>41.7</c:v>
                </c:pt>
              </c:numCache>
            </c:numRef>
          </c:val>
          <c:extLst>
            <c:ext xmlns:c15="http://schemas.microsoft.com/office/drawing/2012/chart" uri="{02D57815-91ED-43cb-92C2-25804820EDAC}">
              <c15:datalabelsRange>
                <c15:f>Sheet1!$F$2:$F$3</c15:f>
                <c15:dlblRangeCache>
                  <c:ptCount val="2"/>
                  <c:pt idx="0">
                    <c:v>44,9</c:v>
                  </c:pt>
                  <c:pt idx="1">
                    <c:v>41,7</c:v>
                  </c:pt>
                </c15:dlblRangeCache>
              </c15:datalabelsRange>
            </c:ext>
            <c:ext xmlns:c16="http://schemas.microsoft.com/office/drawing/2014/chart" uri="{C3380CC4-5D6E-409C-BE32-E72D297353CC}">
              <c16:uniqueId val="{00000005-2DB8-4B07-AB72-AC64ED79B566}"/>
            </c:ext>
          </c:extLst>
        </c:ser>
        <c:ser>
          <c:idx val="2"/>
          <c:order val="2"/>
          <c:tx>
            <c:strRef>
              <c:f>Sheet1!$D$1</c:f>
              <c:strCache>
                <c:ptCount val="1"/>
                <c:pt idx="0">
                  <c:v>Proportion de ménages insatisfaits de l’abordabilité du logement</c:v>
                </c:pt>
              </c:strCache>
            </c:strRef>
          </c:tx>
          <c:spPr>
            <a:solidFill>
              <a:schemeClr val="accent3"/>
            </a:solidFill>
            <a:ln>
              <a:noFill/>
            </a:ln>
            <a:effectLst/>
          </c:spPr>
          <c:invertIfNegative val="0"/>
          <c:dLbls>
            <c:dLbl>
              <c:idx val="0"/>
              <c:tx>
                <c:rich>
                  <a:bodyPr/>
                  <a:lstStyle/>
                  <a:p>
                    <a:fld id="{7C46B54D-716D-419F-B38D-47B79221F536}"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DB8-4B07-AB72-AC64ED79B566}"/>
                </c:ext>
              </c:extLst>
            </c:dLbl>
            <c:dLbl>
              <c:idx val="1"/>
              <c:tx>
                <c:rich>
                  <a:bodyPr/>
                  <a:lstStyle/>
                  <a:p>
                    <a:fld id="{DA4E7669-80E9-42CB-BF07-2911F7167C9C}"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2DB8-4B07-AB72-AC64ED79B56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2022</c:v>
                </c:pt>
              </c:numCache>
            </c:numRef>
          </c:cat>
          <c:val>
            <c:numRef>
              <c:f>Sheet1!$D$2:$D$3</c:f>
              <c:numCache>
                <c:formatCode>0.0</c:formatCode>
                <c:ptCount val="2"/>
                <c:pt idx="0">
                  <c:v>32</c:v>
                </c:pt>
                <c:pt idx="1">
                  <c:v>30.7</c:v>
                </c:pt>
              </c:numCache>
            </c:numRef>
          </c:val>
          <c:extLst>
            <c:ext xmlns:c15="http://schemas.microsoft.com/office/drawing/2012/chart" uri="{02D57815-91ED-43cb-92C2-25804820EDAC}">
              <c15:datalabelsRange>
                <c15:f>Sheet1!$H$2:$H$3</c15:f>
                <c15:dlblRangeCache>
                  <c:ptCount val="2"/>
                  <c:pt idx="0">
                    <c:v>32,0</c:v>
                  </c:pt>
                  <c:pt idx="1">
                    <c:v>30,7</c:v>
                  </c:pt>
                </c15:dlblRangeCache>
              </c15:datalabelsRange>
            </c:ext>
            <c:ext xmlns:c16="http://schemas.microsoft.com/office/drawing/2014/chart" uri="{C3380CC4-5D6E-409C-BE32-E72D297353CC}">
              <c16:uniqueId val="{00000008-2DB8-4B07-AB72-AC64ED79B566}"/>
            </c:ext>
          </c:extLst>
        </c:ser>
        <c:dLbls>
          <c:showLegendKey val="0"/>
          <c:showVal val="1"/>
          <c:showCatName val="0"/>
          <c:showSerName val="0"/>
          <c:showPercent val="0"/>
          <c:showBubbleSize val="0"/>
        </c:dLbls>
        <c:gapWidth val="150"/>
        <c:axId val="967033007"/>
        <c:axId val="967039247"/>
      </c:barChart>
      <c:catAx>
        <c:axId val="9670330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7039247"/>
        <c:crosses val="autoZero"/>
        <c:auto val="1"/>
        <c:lblAlgn val="ctr"/>
        <c:lblOffset val="100"/>
        <c:noMultiLvlLbl val="1"/>
      </c:catAx>
      <c:valAx>
        <c:axId val="967039247"/>
        <c:scaling>
          <c:orientation val="minMax"/>
          <c:max val="70"/>
          <c:min val="0"/>
        </c:scaling>
        <c:delete val="1"/>
        <c:axPos val="l"/>
        <c:numFmt formatCode="General" sourceLinked="1"/>
        <c:majorTickMark val="out"/>
        <c:minorTickMark val="none"/>
        <c:tickLblPos val="nextTo"/>
        <c:crossAx val="967033007"/>
        <c:crosses val="autoZero"/>
        <c:crossBetween val="between"/>
        <c:majorUnit val="10"/>
      </c:valAx>
      <c:spPr>
        <a:noFill/>
        <a:ln>
          <a:noFill/>
        </a:ln>
        <a:effectLst/>
      </c:spPr>
    </c:plotArea>
    <c:legend>
      <c:legendPos val="b"/>
      <c:layout>
        <c:manualLayout>
          <c:xMode val="edge"/>
          <c:yMode val="edge"/>
          <c:x val="3.90018638974476E-2"/>
          <c:y val="0.7226635312125812"/>
          <c:w val="0.85049640534063675"/>
          <c:h val="0.2773364391136027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CA" sz="1862" b="0" i="0" u="none" strike="noStrike" baseline="0">
                <a:effectLst/>
              </a:rPr>
              <a:t>Proportion de nouveaux ménages locataires insatisfaits de l’</a:t>
            </a:r>
            <a:r>
              <a:rPr lang="fr-CA" sz="1862" b="0" i="0" u="none" strike="noStrike" baseline="0" err="1">
                <a:effectLst/>
              </a:rPr>
              <a:t>abordabilité</a:t>
            </a:r>
            <a:r>
              <a:rPr lang="fr-CA" sz="1862" b="0" i="0" u="none" strike="noStrike" baseline="0">
                <a:effectLst/>
              </a:rPr>
              <a:t> du logement</a:t>
            </a:r>
            <a:endParaRPr lang="en-US" b="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8140096618357485E-2"/>
          <c:y val="0.19227435978551854"/>
          <c:w val="0.88371980676328499"/>
          <c:h val="0.51067339723622396"/>
        </c:manualLayout>
      </c:layout>
      <c:barChart>
        <c:barDir val="col"/>
        <c:grouping val="clustered"/>
        <c:varyColors val="0"/>
        <c:ser>
          <c:idx val="1"/>
          <c:order val="1"/>
          <c:tx>
            <c:strRef>
              <c:f>Sheet1!$C$1</c:f>
              <c:strCache>
                <c:ptCount val="1"/>
                <c:pt idx="0">
                  <c:v>2019</c:v>
                </c:pt>
              </c:strCache>
            </c:strRef>
          </c:tx>
          <c:spPr>
            <a:solidFill>
              <a:schemeClr val="accent2"/>
            </a:solidFill>
            <a:ln>
              <a:solidFill>
                <a:schemeClr val="tx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Nouveaux ménages locataires</c:v>
                </c:pt>
                <c:pt idx="1">
                  <c:v>Nouveaux ménages locataires vivant dans un logement social et abordable</c:v>
                </c:pt>
                <c:pt idx="2">
                  <c:v>Nouveaux ménages locataires vivant dans un logement du marché locatif</c:v>
                </c:pt>
              </c:strCache>
            </c:strRef>
          </c:cat>
          <c:val>
            <c:numRef>
              <c:f>Sheet1!$C$2:$C$4</c:f>
            </c:numRef>
          </c:val>
          <c:extLst>
            <c:ext xmlns:c16="http://schemas.microsoft.com/office/drawing/2014/chart" uri="{C3380CC4-5D6E-409C-BE32-E72D297353CC}">
              <c16:uniqueId val="{00000000-7A14-44F3-9387-46D752D9F604}"/>
            </c:ext>
          </c:extLst>
        </c:ser>
        <c:ser>
          <c:idx val="0"/>
          <c:order val="0"/>
          <c:tx>
            <c:strRef>
              <c:f>Sheet1!$B$1</c:f>
              <c:strCache>
                <c:ptCount val="1"/>
                <c:pt idx="0">
                  <c:v>2018</c:v>
                </c:pt>
              </c:strCache>
            </c:strRef>
          </c:tx>
          <c:spPr>
            <a:solidFill>
              <a:schemeClr val="accent2"/>
            </a:solidFill>
            <a:ln>
              <a:solidFill>
                <a:schemeClr val="accent2"/>
              </a:solidFill>
            </a:ln>
            <a:effectLst/>
          </c:spPr>
          <c:invertIfNegative val="0"/>
          <c:dLbls>
            <c:dLbl>
              <c:idx val="0"/>
              <c:tx>
                <c:rich>
                  <a:bodyPr/>
                  <a:lstStyle/>
                  <a:p>
                    <a:fld id="{3AF7CC04-61D5-4295-A361-5DD7FCB0D628}"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A14-44F3-9387-46D752D9F604}"/>
                </c:ext>
              </c:extLst>
            </c:dLbl>
            <c:dLbl>
              <c:idx val="1"/>
              <c:tx>
                <c:rich>
                  <a:bodyPr/>
                  <a:lstStyle/>
                  <a:p>
                    <a:fld id="{19370952-A718-48B0-9D8E-B23701ECDEC5}"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7A14-44F3-9387-46D752D9F604}"/>
                </c:ext>
              </c:extLst>
            </c:dLbl>
            <c:dLbl>
              <c:idx val="2"/>
              <c:tx>
                <c:rich>
                  <a:bodyPr/>
                  <a:lstStyle/>
                  <a:p>
                    <a:fld id="{1B03877F-9E1F-4EE3-A199-B23701D7E724}"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A14-44F3-9387-46D752D9F60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Nouveaux ménages locataires</c:v>
                </c:pt>
                <c:pt idx="1">
                  <c:v>Nouveaux ménages locataires vivant dans un logement social et abordable</c:v>
                </c:pt>
                <c:pt idx="2">
                  <c:v>Nouveaux ménages locataires vivant dans un logement du marché locatif</c:v>
                </c:pt>
              </c:strCache>
            </c:strRef>
          </c:cat>
          <c:val>
            <c:numRef>
              <c:f>Sheet1!$B$2:$B$4</c:f>
              <c:numCache>
                <c:formatCode>0.0</c:formatCode>
                <c:ptCount val="3"/>
                <c:pt idx="0">
                  <c:v>23</c:v>
                </c:pt>
                <c:pt idx="1">
                  <c:v>10.4</c:v>
                </c:pt>
                <c:pt idx="2">
                  <c:v>24</c:v>
                </c:pt>
              </c:numCache>
            </c:numRef>
          </c:val>
          <c:extLst>
            <c:ext xmlns:c15="http://schemas.microsoft.com/office/drawing/2012/chart" uri="{02D57815-91ED-43cb-92C2-25804820EDAC}">
              <c15:datalabelsRange>
                <c15:f>Sheet1!$F$2:$F$4</c15:f>
                <c15:dlblRangeCache>
                  <c:ptCount val="3"/>
                  <c:pt idx="0">
                    <c:v>23,0</c:v>
                  </c:pt>
                  <c:pt idx="1">
                    <c:v>10,4</c:v>
                  </c:pt>
                  <c:pt idx="2">
                    <c:v>24,0</c:v>
                  </c:pt>
                </c15:dlblRangeCache>
              </c15:datalabelsRange>
            </c:ext>
            <c:ext xmlns:c16="http://schemas.microsoft.com/office/drawing/2014/chart" uri="{C3380CC4-5D6E-409C-BE32-E72D297353CC}">
              <c16:uniqueId val="{00000004-7A14-44F3-9387-46D752D9F604}"/>
            </c:ext>
          </c:extLst>
        </c:ser>
        <c:ser>
          <c:idx val="2"/>
          <c:order val="2"/>
          <c:tx>
            <c:strRef>
              <c:f>Sheet1!$D$1</c:f>
              <c:strCache>
                <c:ptCount val="1"/>
                <c:pt idx="0">
                  <c:v>2022</c:v>
                </c:pt>
              </c:strCache>
            </c:strRef>
          </c:tx>
          <c:spPr>
            <a:solidFill>
              <a:schemeClr val="accent4"/>
            </a:solidFill>
            <a:ln>
              <a:solidFill>
                <a:schemeClr val="accent4"/>
              </a:solidFill>
            </a:ln>
            <a:effectLst/>
          </c:spPr>
          <c:invertIfNegative val="0"/>
          <c:dLbls>
            <c:dLbl>
              <c:idx val="0"/>
              <c:tx>
                <c:rich>
                  <a:bodyPr/>
                  <a:lstStyle/>
                  <a:p>
                    <a:fld id="{8FC190AB-BDA8-4B8D-AC85-9CAC72B8F871}"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A14-44F3-9387-46D752D9F604}"/>
                </c:ext>
              </c:extLst>
            </c:dLbl>
            <c:dLbl>
              <c:idx val="1"/>
              <c:tx>
                <c:rich>
                  <a:bodyPr/>
                  <a:lstStyle/>
                  <a:p>
                    <a:fld id="{B15B16BC-3230-46A3-BC6F-8E8B6537754F}"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A14-44F3-9387-46D752D9F604}"/>
                </c:ext>
              </c:extLst>
            </c:dLbl>
            <c:dLbl>
              <c:idx val="2"/>
              <c:tx>
                <c:rich>
                  <a:bodyPr/>
                  <a:lstStyle/>
                  <a:p>
                    <a:fld id="{95F18397-0187-4150-B433-276FB6F9D514}"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7A14-44F3-9387-46D752D9F60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Nouveaux ménages locataires</c:v>
                </c:pt>
                <c:pt idx="1">
                  <c:v>Nouveaux ménages locataires vivant dans un logement social et abordable</c:v>
                </c:pt>
                <c:pt idx="2">
                  <c:v>Nouveaux ménages locataires vivant dans un logement du marché locatif</c:v>
                </c:pt>
              </c:strCache>
            </c:strRef>
          </c:cat>
          <c:val>
            <c:numRef>
              <c:f>Sheet1!$D$2:$D$4</c:f>
              <c:numCache>
                <c:formatCode>0.0</c:formatCode>
                <c:ptCount val="3"/>
                <c:pt idx="0">
                  <c:v>34.299999999999997</c:v>
                </c:pt>
                <c:pt idx="1">
                  <c:v>11.9</c:v>
                </c:pt>
                <c:pt idx="2">
                  <c:v>35.9</c:v>
                </c:pt>
              </c:numCache>
            </c:numRef>
          </c:val>
          <c:extLst>
            <c:ext xmlns:c15="http://schemas.microsoft.com/office/drawing/2012/chart" uri="{02D57815-91ED-43cb-92C2-25804820EDAC}">
              <c15:datalabelsRange>
                <c15:f>Sheet1!$G$2:$G$4</c15:f>
                <c15:dlblRangeCache>
                  <c:ptCount val="3"/>
                  <c:pt idx="0">
                    <c:v>34,3</c:v>
                  </c:pt>
                  <c:pt idx="1">
                    <c:v>11,9</c:v>
                  </c:pt>
                  <c:pt idx="2">
                    <c:v>35,9</c:v>
                  </c:pt>
                </c15:dlblRangeCache>
              </c15:datalabelsRange>
            </c:ext>
            <c:ext xmlns:c16="http://schemas.microsoft.com/office/drawing/2014/chart" uri="{C3380CC4-5D6E-409C-BE32-E72D297353CC}">
              <c16:uniqueId val="{00000008-7A14-44F3-9387-46D752D9F604}"/>
            </c:ext>
          </c:extLst>
        </c:ser>
        <c:dLbls>
          <c:showLegendKey val="0"/>
          <c:showVal val="1"/>
          <c:showCatName val="0"/>
          <c:showSerName val="0"/>
          <c:showPercent val="0"/>
          <c:showBubbleSize val="0"/>
        </c:dLbls>
        <c:gapWidth val="150"/>
        <c:axId val="967033007"/>
        <c:axId val="967039247"/>
      </c:barChart>
      <c:catAx>
        <c:axId val="96703300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7039247"/>
        <c:crosses val="autoZero"/>
        <c:auto val="1"/>
        <c:lblAlgn val="ctr"/>
        <c:lblOffset val="100"/>
        <c:tickMarkSkip val="1"/>
        <c:noMultiLvlLbl val="1"/>
      </c:catAx>
      <c:valAx>
        <c:axId val="967039247"/>
        <c:scaling>
          <c:orientation val="minMax"/>
          <c:max val="40"/>
          <c:min val="0"/>
        </c:scaling>
        <c:delete val="1"/>
        <c:axPos val="l"/>
        <c:numFmt formatCode="0.0" sourceLinked="1"/>
        <c:majorTickMark val="out"/>
        <c:minorTickMark val="none"/>
        <c:tickLblPos val="nextTo"/>
        <c:crossAx val="967033007"/>
        <c:crosses val="autoZero"/>
        <c:crossBetween val="between"/>
      </c:valAx>
      <c:spPr>
        <a:noFill/>
        <a:ln>
          <a:noFill/>
        </a:ln>
        <a:effectLst/>
      </c:spPr>
    </c:plotArea>
    <c:legend>
      <c:legendPos val="b"/>
      <c:layout>
        <c:manualLayout>
          <c:xMode val="edge"/>
          <c:yMode val="edge"/>
          <c:x val="0.4027750469524628"/>
          <c:y val="0.91324284795772015"/>
          <c:w val="0.19039622643918394"/>
          <c:h val="8.675715204227990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CA" sz="1862" b="0" i="0" u="none" strike="noStrike" baseline="0">
                <a:effectLst/>
              </a:rPr>
              <a:t>Revenu des accédants à la propriété et dette hypothécaire </a:t>
            </a:r>
            <a:endParaRPr lang="en-US" sz="1800" b="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1"/>
          <c:tx>
            <c:strRef>
              <c:f>Sheet1!$C$1</c:f>
              <c:strCache>
                <c:ptCount val="1"/>
                <c:pt idx="0">
                  <c:v>Montant médian de la dette hypothécaire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tx>
                <c:rich>
                  <a:bodyPr/>
                  <a:lstStyle/>
                  <a:p>
                    <a:fld id="{BFF88740-30B5-4F7E-A974-44858303F12B}" type="CELLRANGE">
                      <a:rPr lang="en-CA"/>
                      <a:pPr/>
                      <a:t>[CELLRANGE]</a:t>
                    </a:fld>
                    <a:endParaRPr lang="en-CA"/>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A33-40FE-A12C-91D5E75E3BFB}"/>
                </c:ext>
              </c:extLst>
            </c:dLbl>
            <c:dLbl>
              <c:idx val="1"/>
              <c:tx>
                <c:rich>
                  <a:bodyPr/>
                  <a:lstStyle/>
                  <a:p>
                    <a:fld id="{6FB2C22A-EE0E-4BB8-B6DE-C7C71712888C}" type="CELLRANGE">
                      <a:rPr lang="en-CA"/>
                      <a:pPr/>
                      <a:t>[CELLRANGE]</a:t>
                    </a:fld>
                    <a:endParaRPr lang="en-CA"/>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A33-40FE-A12C-91D5E75E3BF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Sheet1!$A$2:$A$3</c:f>
              <c:numCache>
                <c:formatCode>0</c:formatCode>
                <c:ptCount val="2"/>
                <c:pt idx="0">
                  <c:v>2018</c:v>
                </c:pt>
                <c:pt idx="1">
                  <c:v>2022</c:v>
                </c:pt>
              </c:numCache>
            </c:numRef>
          </c:cat>
          <c:val>
            <c:numRef>
              <c:f>Sheet1!$C$2:$C$3</c:f>
              <c:numCache>
                <c:formatCode>"$"#,##0</c:formatCode>
                <c:ptCount val="2"/>
                <c:pt idx="0">
                  <c:v>249350</c:v>
                </c:pt>
                <c:pt idx="1">
                  <c:v>280000</c:v>
                </c:pt>
              </c:numCache>
            </c:numRef>
          </c:val>
          <c:smooth val="1"/>
          <c:extLst>
            <c:ext xmlns:c15="http://schemas.microsoft.com/office/drawing/2012/chart" uri="{02D57815-91ED-43cb-92C2-25804820EDAC}">
              <c15:datalabelsRange>
                <c15:f>Sheet1!$F$2:$F$3</c15:f>
                <c15:dlblRangeCache>
                  <c:ptCount val="2"/>
                  <c:pt idx="0">
                    <c:v>249 350 $</c:v>
                  </c:pt>
                  <c:pt idx="1">
                    <c:v>280 000$</c:v>
                  </c:pt>
                </c15:dlblRangeCache>
              </c15:datalabelsRange>
            </c:ext>
            <c:ext xmlns:c16="http://schemas.microsoft.com/office/drawing/2014/chart" uri="{C3380CC4-5D6E-409C-BE32-E72D297353CC}">
              <c16:uniqueId val="{00000002-2A33-40FE-A12C-91D5E75E3BFB}"/>
            </c:ext>
          </c:extLst>
        </c:ser>
        <c:ser>
          <c:idx val="0"/>
          <c:order val="0"/>
          <c:tx>
            <c:strRef>
              <c:f>Sheet1!$B$1</c:f>
              <c:strCache>
                <c:ptCount val="1"/>
                <c:pt idx="0">
                  <c:v>Revenu médian des ménages </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0"/>
              <c:tx>
                <c:rich>
                  <a:bodyPr/>
                  <a:lstStyle/>
                  <a:p>
                    <a:fld id="{6EDC692D-5AD1-4D0C-85CF-E585C840D25D}" type="CELLRANGE">
                      <a:rPr lang="en-CA"/>
                      <a:pPr/>
                      <a:t>[CELLRANGE]</a:t>
                    </a:fld>
                    <a:endParaRPr lang="en-CA"/>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A33-40FE-A12C-91D5E75E3BFB}"/>
                </c:ext>
              </c:extLst>
            </c:dLbl>
            <c:dLbl>
              <c:idx val="1"/>
              <c:tx>
                <c:rich>
                  <a:bodyPr/>
                  <a:lstStyle/>
                  <a:p>
                    <a:fld id="{BB92961A-4575-42CF-A8FF-2B5FF2C52966}" type="CELLRANGE">
                      <a:rPr lang="en-CA"/>
                      <a:pPr/>
                      <a:t>[CELLRANGE]</a:t>
                    </a:fld>
                    <a:endParaRPr lang="en-CA"/>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2A33-40FE-A12C-91D5E75E3BF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Sheet1!$A$2:$A$3</c:f>
              <c:numCache>
                <c:formatCode>0</c:formatCode>
                <c:ptCount val="2"/>
                <c:pt idx="0">
                  <c:v>2018</c:v>
                </c:pt>
                <c:pt idx="1">
                  <c:v>2022</c:v>
                </c:pt>
              </c:numCache>
            </c:numRef>
          </c:cat>
          <c:val>
            <c:numRef>
              <c:f>Sheet1!$B$2:$B$3</c:f>
              <c:numCache>
                <c:formatCode>"$"#,##0</c:formatCode>
                <c:ptCount val="2"/>
                <c:pt idx="0">
                  <c:v>109350</c:v>
                </c:pt>
                <c:pt idx="1">
                  <c:v>114950</c:v>
                </c:pt>
              </c:numCache>
            </c:numRef>
          </c:val>
          <c:smooth val="1"/>
          <c:extLst>
            <c:ext xmlns:c15="http://schemas.microsoft.com/office/drawing/2012/chart" uri="{02D57815-91ED-43cb-92C2-25804820EDAC}">
              <c15:datalabelsRange>
                <c15:f>Sheet1!$E$2:$E$3</c15:f>
                <c15:dlblRangeCache>
                  <c:ptCount val="2"/>
                  <c:pt idx="0">
                    <c:v>109 350 $</c:v>
                  </c:pt>
                  <c:pt idx="1">
                    <c:v>114 950 $</c:v>
                  </c:pt>
                </c15:dlblRangeCache>
              </c15:datalabelsRange>
            </c:ext>
            <c:ext xmlns:c16="http://schemas.microsoft.com/office/drawing/2014/chart" uri="{C3380CC4-5D6E-409C-BE32-E72D297353CC}">
              <c16:uniqueId val="{00000005-2A33-40FE-A12C-91D5E75E3BFB}"/>
            </c:ext>
          </c:extLst>
        </c:ser>
        <c:dLbls>
          <c:dLblPos val="t"/>
          <c:showLegendKey val="0"/>
          <c:showVal val="1"/>
          <c:showCatName val="0"/>
          <c:showSerName val="0"/>
          <c:showPercent val="0"/>
          <c:showBubbleSize val="0"/>
        </c:dLbls>
        <c:marker val="1"/>
        <c:smooth val="0"/>
        <c:axId val="967033007"/>
        <c:axId val="967039247"/>
      </c:lineChart>
      <c:catAx>
        <c:axId val="967033007"/>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7039247"/>
        <c:crosses val="autoZero"/>
        <c:auto val="1"/>
        <c:lblAlgn val="ctr"/>
        <c:lblOffset val="100"/>
        <c:noMultiLvlLbl val="1"/>
      </c:catAx>
      <c:valAx>
        <c:axId val="967039247"/>
        <c:scaling>
          <c:orientation val="minMax"/>
        </c:scaling>
        <c:delete val="1"/>
        <c:axPos val="r"/>
        <c:numFmt formatCode="&quot;$&quot;#,##0" sourceLinked="1"/>
        <c:majorTickMark val="out"/>
        <c:minorTickMark val="none"/>
        <c:tickLblPos val="nextTo"/>
        <c:crossAx val="967033007"/>
        <c:crosses val="max"/>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CA" dirty="0"/>
              <a:t>Part des m</a:t>
            </a:r>
            <a:r>
              <a:rPr lang="fr-CA" dirty="0" err="1"/>
              <a:t>énages</a:t>
            </a:r>
            <a:r>
              <a:rPr lang="fr-CA" baseline="0" dirty="0"/>
              <a:t> ayant </a:t>
            </a:r>
            <a:r>
              <a:rPr lang="fr-FR" sz="1862" b="0" i="0" u="none" strike="noStrike" baseline="0" dirty="0">
                <a:effectLst/>
              </a:rPr>
              <a:t>des besoins impérieux en matière de logement</a:t>
            </a:r>
            <a:r>
              <a:rPr lang="fr-CA" baseline="0" dirty="0"/>
              <a:t> </a:t>
            </a:r>
            <a:endParaRPr lang="en-CA"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2018</c:v>
                </c:pt>
              </c:strCache>
            </c:strRef>
          </c:tx>
          <c:spPr>
            <a:solidFill>
              <a:schemeClr val="accent2"/>
            </a:solidFill>
            <a:ln>
              <a:noFill/>
            </a:ln>
            <a:effectLst/>
          </c:spPr>
          <c:invertIfNegative val="0"/>
          <c:dLbls>
            <c:dLbl>
              <c:idx val="0"/>
              <c:tx>
                <c:rich>
                  <a:bodyPr/>
                  <a:lstStyle/>
                  <a:p>
                    <a:r>
                      <a:rPr lang="en-US"/>
                      <a:t>11,3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857-4F18-A95B-C0718E7835C9}"/>
                </c:ext>
              </c:extLst>
            </c:dLbl>
            <c:dLbl>
              <c:idx val="1"/>
              <c:tx>
                <c:rich>
                  <a:bodyPr/>
                  <a:lstStyle/>
                  <a:p>
                    <a:r>
                      <a:rPr lang="en-US"/>
                      <a:t>22,5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857-4F18-A95B-C0718E7835C9}"/>
                </c:ext>
              </c:extLst>
            </c:dLbl>
            <c:dLbl>
              <c:idx val="2"/>
              <c:tx>
                <c:rich>
                  <a:bodyPr/>
                  <a:lstStyle/>
                  <a:p>
                    <a:r>
                      <a:rPr lang="en-US"/>
                      <a:t>31,9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9857-4F18-A95B-C0718E7835C9}"/>
                </c:ext>
              </c:extLst>
            </c:dLbl>
            <c:dLbl>
              <c:idx val="3"/>
              <c:tx>
                <c:rich>
                  <a:bodyPr/>
                  <a:lstStyle/>
                  <a:p>
                    <a:r>
                      <a:rPr lang="en-US"/>
                      <a:t>21,0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857-4F18-A95B-C0718E7835C9}"/>
                </c:ext>
              </c:extLst>
            </c:dLbl>
            <c:dLbl>
              <c:idx val="4"/>
              <c:tx>
                <c:rich>
                  <a:bodyPr/>
                  <a:lstStyle/>
                  <a:p>
                    <a:r>
                      <a:rPr lang="en-US"/>
                      <a:t>6,1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857-4F18-A95B-C0718E7835C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Tous les ménages</c:v>
                </c:pt>
                <c:pt idx="1">
                  <c:v>Locataires</c:v>
                </c:pt>
                <c:pt idx="2">
                  <c:v>Locataires de logements sociaux et abordables</c:v>
                </c:pt>
                <c:pt idx="3">
                  <c:v>Locataires de logements locatifs du marché</c:v>
                </c:pt>
                <c:pt idx="4">
                  <c:v>Propriétaires</c:v>
                </c:pt>
              </c:strCache>
            </c:strRef>
          </c:cat>
          <c:val>
            <c:numRef>
              <c:f>Sheet1!$B$2:$B$6</c:f>
              <c:numCache>
                <c:formatCode>@</c:formatCode>
                <c:ptCount val="5"/>
                <c:pt idx="0">
                  <c:v>11.3</c:v>
                </c:pt>
                <c:pt idx="1">
                  <c:v>22.5</c:v>
                </c:pt>
                <c:pt idx="2">
                  <c:v>31.9</c:v>
                </c:pt>
                <c:pt idx="3">
                  <c:v>21</c:v>
                </c:pt>
                <c:pt idx="4">
                  <c:v>6.1</c:v>
                </c:pt>
              </c:numCache>
            </c:numRef>
          </c:val>
          <c:extLst>
            <c:ext xmlns:c16="http://schemas.microsoft.com/office/drawing/2014/chart" uri="{C3380CC4-5D6E-409C-BE32-E72D297353CC}">
              <c16:uniqueId val="{00000005-9857-4F18-A95B-C0718E7835C9}"/>
            </c:ext>
          </c:extLst>
        </c:ser>
        <c:ser>
          <c:idx val="1"/>
          <c:order val="1"/>
          <c:tx>
            <c:strRef>
              <c:f>Sheet1!$C$1</c:f>
              <c:strCache>
                <c:ptCount val="1"/>
                <c:pt idx="0">
                  <c:v>2021</c:v>
                </c:pt>
              </c:strCache>
            </c:strRef>
          </c:tx>
          <c:spPr>
            <a:solidFill>
              <a:schemeClr val="accent4"/>
            </a:solidFill>
            <a:ln>
              <a:noFill/>
            </a:ln>
            <a:effectLst/>
          </c:spPr>
          <c:invertIfNegative val="0"/>
          <c:dLbls>
            <c:dLbl>
              <c:idx val="0"/>
              <c:tx>
                <c:rich>
                  <a:bodyPr/>
                  <a:lstStyle/>
                  <a:p>
                    <a:r>
                      <a:rPr lang="en-US"/>
                      <a:t>9,8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9857-4F18-A95B-C0718E7835C9}"/>
                </c:ext>
              </c:extLst>
            </c:dLbl>
            <c:dLbl>
              <c:idx val="1"/>
              <c:tx>
                <c:rich>
                  <a:bodyPr/>
                  <a:lstStyle/>
                  <a:p>
                    <a:r>
                      <a:rPr lang="en-US"/>
                      <a:t>19,7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857-4F18-A95B-C0718E7835C9}"/>
                </c:ext>
              </c:extLst>
            </c:dLbl>
            <c:dLbl>
              <c:idx val="2"/>
              <c:tx>
                <c:rich>
                  <a:bodyPr/>
                  <a:lstStyle/>
                  <a:p>
                    <a:r>
                      <a:rPr lang="en-US"/>
                      <a:t>26,5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9857-4F18-A95B-C0718E7835C9}"/>
                </c:ext>
              </c:extLst>
            </c:dLbl>
            <c:dLbl>
              <c:idx val="3"/>
              <c:tx>
                <c:rich>
                  <a:bodyPr/>
                  <a:lstStyle/>
                  <a:p>
                    <a:r>
                      <a:rPr lang="en-US"/>
                      <a:t>18,7</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9857-4F18-A95B-C0718E7835C9}"/>
                </c:ext>
              </c:extLst>
            </c:dLbl>
            <c:dLbl>
              <c:idx val="4"/>
              <c:tx>
                <c:rich>
                  <a:bodyPr/>
                  <a:lstStyle/>
                  <a:p>
                    <a:r>
                      <a:rPr lang="en-US"/>
                      <a:t>5,1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9857-4F18-A95B-C0718E7835C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Tous les ménages</c:v>
                </c:pt>
                <c:pt idx="1">
                  <c:v>Locataires</c:v>
                </c:pt>
                <c:pt idx="2">
                  <c:v>Locataires de logements sociaux et abordables</c:v>
                </c:pt>
                <c:pt idx="3">
                  <c:v>Locataires de logements locatifs du marché</c:v>
                </c:pt>
                <c:pt idx="4">
                  <c:v>Propriétaires</c:v>
                </c:pt>
              </c:strCache>
            </c:strRef>
          </c:cat>
          <c:val>
            <c:numRef>
              <c:f>Sheet1!$C$2:$C$6</c:f>
              <c:numCache>
                <c:formatCode>@</c:formatCode>
                <c:ptCount val="5"/>
                <c:pt idx="0">
                  <c:v>9.8000000000000007</c:v>
                </c:pt>
                <c:pt idx="1">
                  <c:v>19.7</c:v>
                </c:pt>
                <c:pt idx="2">
                  <c:v>26.5</c:v>
                </c:pt>
                <c:pt idx="3">
                  <c:v>18.7</c:v>
                </c:pt>
                <c:pt idx="4">
                  <c:v>5.0999999999999996</c:v>
                </c:pt>
              </c:numCache>
            </c:numRef>
          </c:val>
          <c:extLst>
            <c:ext xmlns:c16="http://schemas.microsoft.com/office/drawing/2014/chart" uri="{C3380CC4-5D6E-409C-BE32-E72D297353CC}">
              <c16:uniqueId val="{0000000B-9857-4F18-A95B-C0718E7835C9}"/>
            </c:ext>
          </c:extLst>
        </c:ser>
        <c:ser>
          <c:idx val="2"/>
          <c:order val="2"/>
          <c:tx>
            <c:strRef>
              <c:f>Sheet1!$D$1</c:f>
              <c:strCache>
                <c:ptCount val="1"/>
                <c:pt idx="0">
                  <c:v>2022</c:v>
                </c:pt>
              </c:strCache>
            </c:strRef>
          </c:tx>
          <c:spPr>
            <a:solidFill>
              <a:schemeClr val="accent6"/>
            </a:solidFill>
            <a:ln>
              <a:noFill/>
            </a:ln>
            <a:effectLst/>
          </c:spPr>
          <c:invertIfNegative val="0"/>
          <c:dLbls>
            <c:dLbl>
              <c:idx val="0"/>
              <c:tx>
                <c:rich>
                  <a:bodyPr/>
                  <a:lstStyle/>
                  <a:p>
                    <a:r>
                      <a:rPr lang="en-US"/>
                      <a:t>11,6</a:t>
                    </a:r>
                    <a:endParaRPr lang="en-US" dirty="0"/>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C-9857-4F18-A95B-C0718E7835C9}"/>
                </c:ext>
              </c:extLst>
            </c:dLbl>
            <c:dLbl>
              <c:idx val="1"/>
              <c:tx>
                <c:rich>
                  <a:bodyPr/>
                  <a:lstStyle/>
                  <a:p>
                    <a:r>
                      <a:rPr lang="en-US"/>
                      <a:t>22,1</a:t>
                    </a:r>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D-9857-4F18-A95B-C0718E7835C9}"/>
                </c:ext>
              </c:extLst>
            </c:dLbl>
            <c:dLbl>
              <c:idx val="2"/>
              <c:tx>
                <c:rich>
                  <a:bodyPr/>
                  <a:lstStyle/>
                  <a:p>
                    <a:r>
                      <a:rPr lang="en-US"/>
                      <a:t>30,8</a:t>
                    </a:r>
                    <a:endParaRPr lang="en-US" dirty="0"/>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E-9857-4F18-A95B-C0718E7835C9}"/>
                </c:ext>
              </c:extLst>
            </c:dLbl>
            <c:dLbl>
              <c:idx val="3"/>
              <c:tx>
                <c:rich>
                  <a:bodyPr/>
                  <a:lstStyle/>
                  <a:p>
                    <a:r>
                      <a:rPr lang="en-US"/>
                      <a:t>20,9</a:t>
                    </a:r>
                    <a:endParaRPr lang="en-US" dirty="0"/>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F-9857-4F18-A95B-C0718E7835C9}"/>
                </c:ext>
              </c:extLst>
            </c:dLbl>
            <c:dLbl>
              <c:idx val="4"/>
              <c:tx>
                <c:rich>
                  <a:bodyPr/>
                  <a:lstStyle/>
                  <a:p>
                    <a:r>
                      <a:rPr lang="en-US"/>
                      <a:t>6,1</a:t>
                    </a:r>
                    <a:endParaRPr lang="en-US" dirty="0"/>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10-9857-4F18-A95B-C0718E7835C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Tous les ménages</c:v>
                </c:pt>
                <c:pt idx="1">
                  <c:v>Locataires</c:v>
                </c:pt>
                <c:pt idx="2">
                  <c:v>Locataires de logements sociaux et abordables</c:v>
                </c:pt>
                <c:pt idx="3">
                  <c:v>Locataires de logements locatifs du marché</c:v>
                </c:pt>
                <c:pt idx="4">
                  <c:v>Propriétaires</c:v>
                </c:pt>
              </c:strCache>
            </c:strRef>
          </c:cat>
          <c:val>
            <c:numRef>
              <c:f>Sheet1!$D$2:$D$6</c:f>
              <c:numCache>
                <c:formatCode>@</c:formatCode>
                <c:ptCount val="5"/>
                <c:pt idx="0">
                  <c:v>11.6</c:v>
                </c:pt>
                <c:pt idx="1">
                  <c:v>22.1</c:v>
                </c:pt>
                <c:pt idx="2">
                  <c:v>30.8</c:v>
                </c:pt>
                <c:pt idx="3">
                  <c:v>20.9</c:v>
                </c:pt>
                <c:pt idx="4">
                  <c:v>6.1</c:v>
                </c:pt>
              </c:numCache>
            </c:numRef>
          </c:val>
          <c:extLst>
            <c:ext xmlns:c16="http://schemas.microsoft.com/office/drawing/2014/chart" uri="{C3380CC4-5D6E-409C-BE32-E72D297353CC}">
              <c16:uniqueId val="{00000011-9857-4F18-A95B-C0718E7835C9}"/>
            </c:ext>
          </c:extLst>
        </c:ser>
        <c:dLbls>
          <c:dLblPos val="outEnd"/>
          <c:showLegendKey val="0"/>
          <c:showVal val="1"/>
          <c:showCatName val="0"/>
          <c:showSerName val="0"/>
          <c:showPercent val="0"/>
          <c:showBubbleSize val="0"/>
        </c:dLbls>
        <c:gapWidth val="150"/>
        <c:axId val="30118655"/>
        <c:axId val="48367135"/>
      </c:barChart>
      <c:catAx>
        <c:axId val="30118655"/>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7135"/>
        <c:crosses val="autoZero"/>
        <c:auto val="1"/>
        <c:lblAlgn val="ctr"/>
        <c:lblOffset val="100"/>
        <c:noMultiLvlLbl val="0"/>
      </c:catAx>
      <c:valAx>
        <c:axId val="48367135"/>
        <c:scaling>
          <c:orientation val="minMax"/>
        </c:scaling>
        <c:delete val="1"/>
        <c:axPos val="l"/>
        <c:numFmt formatCode="@" sourceLinked="1"/>
        <c:majorTickMark val="out"/>
        <c:minorTickMark val="none"/>
        <c:tickLblPos val="nextTo"/>
        <c:crossAx val="301186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CA" sz="1860" b="0" dirty="0"/>
              <a:t>Part des ménages </a:t>
            </a:r>
            <a:r>
              <a:rPr lang="en-CA" sz="1860" b="0" dirty="0" err="1"/>
              <a:t>ayant</a:t>
            </a:r>
            <a:r>
              <a:rPr lang="en-CA" sz="1860" b="0" dirty="0"/>
              <a:t> des </a:t>
            </a:r>
            <a:r>
              <a:rPr lang="en-CA" sz="1860" b="0" dirty="0" err="1"/>
              <a:t>besoins</a:t>
            </a:r>
            <a:r>
              <a:rPr lang="en-CA" sz="1860" b="0" dirty="0"/>
              <a:t> </a:t>
            </a:r>
            <a:r>
              <a:rPr lang="en-CA" sz="1860" b="0" dirty="0" err="1"/>
              <a:t>impérieux</a:t>
            </a:r>
            <a:r>
              <a:rPr lang="en-CA" sz="1860" b="0" baseline="0" dirty="0"/>
              <a:t> en matière de logement </a:t>
            </a:r>
            <a:r>
              <a:rPr lang="en-CA" sz="1860" b="0" baseline="0" dirty="0" err="1"/>
              <a:t>selon</a:t>
            </a:r>
            <a:r>
              <a:rPr lang="en-CA" sz="1860" b="0" baseline="0" dirty="0"/>
              <a:t> la </a:t>
            </a:r>
            <a:r>
              <a:rPr lang="en-CA" sz="1860" b="0" baseline="0" dirty="0" err="1"/>
              <a:t>ou</a:t>
            </a:r>
            <a:r>
              <a:rPr lang="en-CA" sz="1860" b="0" baseline="0" dirty="0"/>
              <a:t> les norms de logement non </a:t>
            </a:r>
            <a:r>
              <a:rPr lang="en-CA" sz="1860" b="0" baseline="0" dirty="0" err="1"/>
              <a:t>respectées</a:t>
            </a:r>
            <a:r>
              <a:rPr lang="en-CA" sz="1860" b="0" baseline="0" dirty="0"/>
              <a:t>, 2022</a:t>
            </a:r>
            <a:endParaRPr lang="en-CA" sz="1860" b="0" dirty="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 of households in core housing need</c:v>
                </c:pt>
              </c:strCache>
            </c:strRef>
          </c:tx>
          <c:dPt>
            <c:idx val="0"/>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BB71-47E2-A901-043E5EA07359}"/>
              </c:ext>
            </c:extLst>
          </c:dPt>
          <c:dPt>
            <c:idx val="1"/>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BB71-47E2-A901-043E5EA07359}"/>
              </c:ext>
            </c:extLst>
          </c:dPt>
          <c:dPt>
            <c:idx val="2"/>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BB71-47E2-A901-043E5EA07359}"/>
              </c:ext>
            </c:extLst>
          </c:dPt>
          <c:dPt>
            <c:idx val="3"/>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BB71-47E2-A901-043E5EA07359}"/>
              </c:ext>
            </c:extLst>
          </c:dPt>
          <c:dPt>
            <c:idx val="4"/>
            <c:bubble3D val="0"/>
            <c:spPr>
              <a:solidFill>
                <a:schemeClr val="accent4">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BB71-47E2-A901-043E5EA07359}"/>
              </c:ext>
            </c:extLst>
          </c:dPt>
          <c:dPt>
            <c:idx val="5"/>
            <c:bubble3D val="0"/>
            <c:spPr>
              <a:solidFill>
                <a:schemeClr val="accent6">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BB71-47E2-A901-043E5EA07359}"/>
              </c:ext>
            </c:extLst>
          </c:dPt>
          <c:dPt>
            <c:idx val="6"/>
            <c:bubble3D val="0"/>
            <c:spPr>
              <a:solidFill>
                <a:schemeClr val="accent2">
                  <a:lumMod val="80000"/>
                  <a:lumOff val="2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BB71-47E2-A901-043E5EA07359}"/>
              </c:ext>
            </c:extLst>
          </c:dPt>
          <c:dLbls>
            <c:dLbl>
              <c:idx val="2"/>
              <c:layout>
                <c:manualLayout>
                  <c:x val="0.11236130959192479"/>
                  <c:y val="0.13179003038463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B71-47E2-A901-043E5EA07359}"/>
                </c:ext>
              </c:extLst>
            </c:dLbl>
            <c:dLbl>
              <c:idx val="3"/>
              <c:layout>
                <c:manualLayout>
                  <c:x val="6.6434317050039479E-2"/>
                  <c:y val="0.11538290278152516"/>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B71-47E2-A901-043E5EA07359}"/>
                </c:ext>
              </c:extLst>
            </c:dLbl>
            <c:dLbl>
              <c:idx val="4"/>
              <c:layout>
                <c:manualLayout>
                  <c:x val="2.9375630102147846E-2"/>
                  <c:y val="8.0912967342252978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B71-47E2-A901-043E5EA07359}"/>
                </c:ext>
              </c:extLst>
            </c:dLbl>
            <c:dLbl>
              <c:idx val="5"/>
              <c:layout>
                <c:manualLayout>
                  <c:x val="8.0292110751237183E-2"/>
                  <c:y val="0.148774695227867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BB71-47E2-A901-043E5EA07359}"/>
                </c:ext>
              </c:extLst>
            </c:dLbl>
            <c:dLbl>
              <c:idx val="6"/>
              <c:layout>
                <c:manualLayout>
                  <c:x val="5.6243230978123782E-2"/>
                  <c:y val="0.2980473509998006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BB71-47E2-A901-043E5EA07359}"/>
                </c:ext>
              </c:extLst>
            </c:dLbl>
            <c:numFmt formatCode="General"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Sheet1!$A$2:$A$8</c:f>
              <c:strCache>
                <c:ptCount val="7"/>
                <c:pt idx="0">
                  <c:v>Abordabilité seulement</c:v>
                </c:pt>
                <c:pt idx="1">
                  <c:v>Abordabilité et qualité</c:v>
                </c:pt>
                <c:pt idx="2">
                  <c:v>Qualité seulement</c:v>
                </c:pt>
                <c:pt idx="3">
                  <c:v>Abordabilité et taille</c:v>
                </c:pt>
                <c:pt idx="4">
                  <c:v>Taille seulement</c:v>
                </c:pt>
                <c:pt idx="5">
                  <c:v>Taille et qualité</c:v>
                </c:pt>
                <c:pt idx="6">
                  <c:v>Abordabilité, qualité et taille</c:v>
                </c:pt>
              </c:strCache>
            </c:strRef>
          </c:cat>
          <c:val>
            <c:numRef>
              <c:f>Sheet1!$B$2:$B$8</c:f>
              <c:numCache>
                <c:formatCode>General</c:formatCode>
                <c:ptCount val="7"/>
                <c:pt idx="0">
                  <c:v>74.8</c:v>
                </c:pt>
                <c:pt idx="1">
                  <c:v>8.6</c:v>
                </c:pt>
                <c:pt idx="2">
                  <c:v>7</c:v>
                </c:pt>
                <c:pt idx="3">
                  <c:v>4.4000000000000004</c:v>
                </c:pt>
                <c:pt idx="4">
                  <c:v>4.0999999999999996</c:v>
                </c:pt>
                <c:pt idx="5">
                  <c:v>0.6</c:v>
                </c:pt>
                <c:pt idx="6">
                  <c:v>0.6</c:v>
                </c:pt>
              </c:numCache>
            </c:numRef>
          </c:val>
          <c:extLst>
            <c:ext xmlns:c16="http://schemas.microsoft.com/office/drawing/2014/chart" uri="{C3380CC4-5D6E-409C-BE32-E72D297353CC}">
              <c16:uniqueId val="{0000000E-BB71-47E2-A901-043E5EA0735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1956030515513594"/>
          <c:y val="0.23397146063812727"/>
          <c:w val="0.32240257361011621"/>
          <c:h val="0.76602853936187265"/>
        </c:manualLayout>
      </c:layout>
      <c:overlay val="0"/>
      <c:spPr>
        <a:solidFill>
          <a:schemeClr val="bg1"/>
        </a:solidFill>
        <a:ln>
          <a:noFill/>
        </a:ln>
        <a:effectLst/>
      </c:spPr>
      <c:txPr>
        <a:bodyPr rot="0" spcFirstLastPara="1" vertOverflow="ellipsis" vert="horz" wrap="square" anchor="ctr" anchorCtr="1"/>
        <a:lstStyle/>
        <a:p>
          <a:pPr>
            <a:defRPr sz="13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bg1"/>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CA" dirty="0"/>
              <a:t>Part des ménages </a:t>
            </a:r>
            <a:r>
              <a:rPr lang="en-CA" dirty="0" err="1"/>
              <a:t>ayant</a:t>
            </a:r>
            <a:r>
              <a:rPr lang="en-CA" dirty="0"/>
              <a:t> des </a:t>
            </a:r>
            <a:r>
              <a:rPr lang="en-CA" dirty="0" err="1"/>
              <a:t>besoins</a:t>
            </a:r>
            <a:r>
              <a:rPr lang="en-CA" dirty="0"/>
              <a:t> </a:t>
            </a:r>
            <a:r>
              <a:rPr lang="en-CA" dirty="0" err="1"/>
              <a:t>impérieux</a:t>
            </a:r>
            <a:r>
              <a:rPr lang="en-CA" baseline="0" dirty="0"/>
              <a:t> en matière de logement </a:t>
            </a:r>
            <a:r>
              <a:rPr lang="en-CA" baseline="0" dirty="0" err="1"/>
              <a:t>selon</a:t>
            </a:r>
            <a:r>
              <a:rPr lang="en-CA" baseline="0" dirty="0"/>
              <a:t> le </a:t>
            </a:r>
            <a:r>
              <a:rPr lang="en-CA" baseline="0" dirty="0" err="1"/>
              <a:t>groupe</a:t>
            </a:r>
            <a:r>
              <a:rPr lang="en-CA" baseline="0" dirty="0"/>
              <a:t> </a:t>
            </a:r>
            <a:r>
              <a:rPr lang="en-CA" baseline="0" dirty="0" err="1"/>
              <a:t>racisé</a:t>
            </a:r>
            <a:r>
              <a:rPr lang="en-CA" baseline="0" dirty="0"/>
              <a:t> </a:t>
            </a:r>
            <a:r>
              <a:rPr lang="en-CA" baseline="0" dirty="0" err="1"/>
              <a:t>auqual</a:t>
            </a:r>
            <a:r>
              <a:rPr lang="en-CA" baseline="0" dirty="0"/>
              <a:t> </a:t>
            </a:r>
            <a:r>
              <a:rPr lang="en-CA" baseline="0" dirty="0" err="1"/>
              <a:t>s’identifie</a:t>
            </a:r>
            <a:r>
              <a:rPr lang="en-CA" baseline="0" dirty="0"/>
              <a:t> la </a:t>
            </a:r>
            <a:r>
              <a:rPr lang="en-CA" baseline="0" dirty="0" err="1"/>
              <a:t>personne</a:t>
            </a:r>
            <a:r>
              <a:rPr lang="en-CA" baseline="0" dirty="0"/>
              <a:t> de reference, 2022</a:t>
            </a:r>
            <a:endParaRPr lang="en-CA"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dLbl>
              <c:idx val="0"/>
              <c:tx>
                <c:rich>
                  <a:bodyPr/>
                  <a:lstStyle/>
                  <a:p>
                    <a:r>
                      <a:rPr lang="en-US"/>
                      <a:t>19,1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57A-4681-8E8D-34CDD3BF8154}"/>
                </c:ext>
              </c:extLst>
            </c:dLbl>
            <c:dLbl>
              <c:idx val="1"/>
              <c:tx>
                <c:rich>
                  <a:bodyPr/>
                  <a:lstStyle/>
                  <a:p>
                    <a:r>
                      <a:rPr lang="en-US"/>
                      <a:t>26,9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57A-4681-8E8D-34CDD3BF8154}"/>
                </c:ext>
              </c:extLst>
            </c:dLbl>
            <c:dLbl>
              <c:idx val="2"/>
              <c:tx>
                <c:rich>
                  <a:bodyPr/>
                  <a:lstStyle/>
                  <a:p>
                    <a:r>
                      <a:rPr lang="en-US"/>
                      <a:t>27,7</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57A-4681-8E8D-34CDD3BF8154}"/>
                </c:ext>
              </c:extLst>
            </c:dLbl>
            <c:dLbl>
              <c:idx val="3"/>
              <c:tx>
                <c:rich>
                  <a:bodyPr/>
                  <a:lstStyle/>
                  <a:p>
                    <a:r>
                      <a:rPr lang="en-US"/>
                      <a:t>15,4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57A-4681-8E8D-34CDD3BF8154}"/>
                </c:ext>
              </c:extLst>
            </c:dLbl>
            <c:dLbl>
              <c:idx val="4"/>
              <c:tx>
                <c:rich>
                  <a:bodyPr/>
                  <a:lstStyle/>
                  <a:p>
                    <a:r>
                      <a:rPr lang="en-US"/>
                      <a:t>13,2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B57A-4681-8E8D-34CDD3BF8154}"/>
                </c:ext>
              </c:extLst>
            </c:dLbl>
            <c:dLbl>
              <c:idx val="5"/>
              <c:tx>
                <c:rich>
                  <a:bodyPr/>
                  <a:lstStyle/>
                  <a:p>
                    <a:r>
                      <a:rPr lang="en-US"/>
                      <a:t>8,4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57A-4681-8E8D-34CDD3BF8154}"/>
                </c:ext>
              </c:extLst>
            </c:dLbl>
            <c:dLbl>
              <c:idx val="6"/>
              <c:tx>
                <c:rich>
                  <a:bodyPr/>
                  <a:lstStyle/>
                  <a:p>
                    <a:r>
                      <a:rPr lang="en-US"/>
                      <a:t>6,3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B57A-4681-8E8D-34CDD3BF8154}"/>
                </c:ext>
              </c:extLst>
            </c:dLbl>
            <c:dLbl>
              <c:idx val="7"/>
              <c:tx>
                <c:rich>
                  <a:bodyPr/>
                  <a:lstStyle/>
                  <a:p>
                    <a:r>
                      <a:rPr lang="en-US"/>
                      <a:t>18,3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57A-4681-8E8D-34CDD3BF8154}"/>
                </c:ext>
              </c:extLst>
            </c:dLbl>
            <c:dLbl>
              <c:idx val="8"/>
              <c:tx>
                <c:rich>
                  <a:bodyPr/>
                  <a:lstStyle/>
                  <a:p>
                    <a:r>
                      <a:rPr lang="en-US"/>
                      <a:t>14,6</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B57A-4681-8E8D-34CDD3BF8154}"/>
                </c:ext>
              </c:extLst>
            </c:dLbl>
            <c:dLbl>
              <c:idx val="9"/>
              <c:tx>
                <c:rich>
                  <a:bodyPr/>
                  <a:lstStyle/>
                  <a:p>
                    <a:r>
                      <a:rPr lang="en-US"/>
                      <a:t>12,8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57A-4681-8E8D-34CDD3BF8154}"/>
                </c:ext>
              </c:extLst>
            </c:dLbl>
            <c:dLbl>
              <c:idx val="10"/>
              <c:tx>
                <c:rich>
                  <a:bodyPr/>
                  <a:lstStyle/>
                  <a:p>
                    <a:r>
                      <a:rPr lang="en-US"/>
                      <a:t>14,1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B57A-4681-8E8D-34CDD3BF8154}"/>
                </c:ext>
              </c:extLst>
            </c:dLbl>
            <c:dLbl>
              <c:idx val="11"/>
              <c:tx>
                <c:rich>
                  <a:bodyPr/>
                  <a:lstStyle/>
                  <a:p>
                    <a:r>
                      <a:rPr lang="en-US"/>
                      <a:t>11,6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57A-4681-8E8D-34CDD3BF815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Groupes racisés multiples</c:v>
                </c:pt>
                <c:pt idx="1">
                  <c:v>Coréens</c:v>
                </c:pt>
                <c:pt idx="2">
                  <c:v>Asiatiques occidentaux</c:v>
                </c:pt>
                <c:pt idx="3">
                  <c:v>Asiatiques du Sud-Est</c:v>
                </c:pt>
                <c:pt idx="4">
                  <c:v>Arabes</c:v>
                </c:pt>
                <c:pt idx="5">
                  <c:v>Latino-Américains</c:v>
                </c:pt>
                <c:pt idx="6">
                  <c:v>Philippins</c:v>
                </c:pt>
                <c:pt idx="7">
                  <c:v>Noirs</c:v>
                </c:pt>
                <c:pt idx="8">
                  <c:v>Chinois</c:v>
                </c:pt>
                <c:pt idx="9">
                  <c:v>Asiatiques du Sud</c:v>
                </c:pt>
                <c:pt idx="10">
                  <c:v>Ménages racisés</c:v>
                </c:pt>
                <c:pt idx="11">
                  <c:v>Tous les ménages</c:v>
                </c:pt>
              </c:strCache>
            </c:strRef>
          </c:cat>
          <c:val>
            <c:numRef>
              <c:f>Sheet1!$B$2:$B$13</c:f>
              <c:numCache>
                <c:formatCode>General</c:formatCode>
                <c:ptCount val="12"/>
                <c:pt idx="0">
                  <c:v>19.100000000000001</c:v>
                </c:pt>
                <c:pt idx="1">
                  <c:v>26.9</c:v>
                </c:pt>
                <c:pt idx="2">
                  <c:v>27.7</c:v>
                </c:pt>
                <c:pt idx="3">
                  <c:v>15.4</c:v>
                </c:pt>
                <c:pt idx="4">
                  <c:v>13.2</c:v>
                </c:pt>
                <c:pt idx="5">
                  <c:v>8.4</c:v>
                </c:pt>
                <c:pt idx="6">
                  <c:v>6.3</c:v>
                </c:pt>
                <c:pt idx="7">
                  <c:v>18.3</c:v>
                </c:pt>
                <c:pt idx="8">
                  <c:v>14.6</c:v>
                </c:pt>
                <c:pt idx="9">
                  <c:v>12.8</c:v>
                </c:pt>
                <c:pt idx="10">
                  <c:v>14.1</c:v>
                </c:pt>
                <c:pt idx="11">
                  <c:v>11.6</c:v>
                </c:pt>
              </c:numCache>
            </c:numRef>
          </c:val>
          <c:extLst>
            <c:ext xmlns:c16="http://schemas.microsoft.com/office/drawing/2014/chart" uri="{C3380CC4-5D6E-409C-BE32-E72D297353CC}">
              <c16:uniqueId val="{0000000C-B57A-4681-8E8D-34CDD3BF8154}"/>
            </c:ext>
          </c:extLst>
        </c:ser>
        <c:dLbls>
          <c:dLblPos val="outEnd"/>
          <c:showLegendKey val="0"/>
          <c:showVal val="1"/>
          <c:showCatName val="0"/>
          <c:showSerName val="0"/>
          <c:showPercent val="0"/>
          <c:showBubbleSize val="0"/>
        </c:dLbls>
        <c:gapWidth val="30"/>
        <c:overlap val="2"/>
        <c:axId val="1163009135"/>
        <c:axId val="1156960271"/>
      </c:barChart>
      <c:catAx>
        <c:axId val="11630091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6960271"/>
        <c:crosses val="autoZero"/>
        <c:auto val="1"/>
        <c:lblAlgn val="ctr"/>
        <c:lblOffset val="100"/>
        <c:noMultiLvlLbl val="0"/>
      </c:catAx>
      <c:valAx>
        <c:axId val="1156960271"/>
        <c:scaling>
          <c:orientation val="minMax"/>
        </c:scaling>
        <c:delete val="1"/>
        <c:axPos val="b"/>
        <c:numFmt formatCode="General" sourceLinked="1"/>
        <c:majorTickMark val="none"/>
        <c:minorTickMark val="none"/>
        <c:tickLblPos val="nextTo"/>
        <c:crossAx val="11630091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CA" sz="1600" dirty="0"/>
              <a:t>Part des ménages </a:t>
            </a:r>
            <a:r>
              <a:rPr lang="en-CA" sz="1600" dirty="0" err="1"/>
              <a:t>ayant</a:t>
            </a:r>
            <a:r>
              <a:rPr lang="en-CA" sz="1600" dirty="0"/>
              <a:t> des </a:t>
            </a:r>
            <a:r>
              <a:rPr lang="en-CA" sz="1600" dirty="0" err="1"/>
              <a:t>besoins</a:t>
            </a:r>
            <a:r>
              <a:rPr lang="en-CA" sz="1600" dirty="0"/>
              <a:t> </a:t>
            </a:r>
            <a:r>
              <a:rPr lang="en-CA" sz="1600" dirty="0" err="1"/>
              <a:t>impérieux</a:t>
            </a:r>
            <a:r>
              <a:rPr lang="en-CA" sz="1600" baseline="0" dirty="0"/>
              <a:t> en matière de logement </a:t>
            </a:r>
            <a:r>
              <a:rPr lang="en-CA" sz="1600" baseline="0" dirty="0" err="1"/>
              <a:t>selon</a:t>
            </a:r>
            <a:r>
              <a:rPr lang="en-CA" sz="1600" baseline="0" dirty="0"/>
              <a:t> le </a:t>
            </a:r>
            <a:r>
              <a:rPr lang="en-CA" sz="1600" baseline="0" dirty="0" err="1"/>
              <a:t>statut</a:t>
            </a:r>
            <a:r>
              <a:rPr lang="en-CA" sz="1600" baseline="0" dirty="0"/>
              <a:t> </a:t>
            </a:r>
            <a:r>
              <a:rPr lang="en-CA" sz="1600" baseline="0" dirty="0" err="1"/>
              <a:t>d’Autochtone</a:t>
            </a:r>
            <a:r>
              <a:rPr lang="en-CA" sz="1600" baseline="0" dirty="0"/>
              <a:t> de la </a:t>
            </a:r>
            <a:r>
              <a:rPr lang="en-CA" sz="1600" baseline="0" dirty="0" err="1"/>
              <a:t>personne</a:t>
            </a:r>
            <a:r>
              <a:rPr lang="en-CA" sz="1600" baseline="0" dirty="0"/>
              <a:t> de </a:t>
            </a:r>
            <a:r>
              <a:rPr lang="en-CA" sz="1600" baseline="0" dirty="0" err="1"/>
              <a:t>référence</a:t>
            </a:r>
            <a:endParaRPr lang="en-CA" sz="1600" dirty="0"/>
          </a:p>
        </c:rich>
      </c:tx>
      <c:layout>
        <c:manualLayout>
          <c:xMode val="edge"/>
          <c:yMode val="edge"/>
          <c:x val="0.10561146892562047"/>
          <c:y val="0"/>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4290263026488153E-2"/>
          <c:y val="0.15542223795215224"/>
          <c:w val="0.95562436549513297"/>
          <c:h val="0.67202000021918751"/>
        </c:manualLayout>
      </c:layout>
      <c:barChart>
        <c:barDir val="col"/>
        <c:grouping val="clustered"/>
        <c:varyColors val="0"/>
        <c:ser>
          <c:idx val="0"/>
          <c:order val="0"/>
          <c:tx>
            <c:strRef>
              <c:f>Sheet1!$B$1</c:f>
              <c:strCache>
                <c:ptCount val="1"/>
                <c:pt idx="0">
                  <c:v>2018</c:v>
                </c:pt>
              </c:strCache>
            </c:strRef>
          </c:tx>
          <c:spPr>
            <a:solidFill>
              <a:schemeClr val="accent2"/>
            </a:solidFill>
            <a:ln>
              <a:noFill/>
            </a:ln>
            <a:effectLst/>
          </c:spPr>
          <c:invertIfNegative val="0"/>
          <c:dLbls>
            <c:dLbl>
              <c:idx val="0"/>
              <c:tx>
                <c:rich>
                  <a:bodyPr/>
                  <a:lstStyle/>
                  <a:p>
                    <a:r>
                      <a:rPr lang="en-US"/>
                      <a:t>11,3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EC9-4C7C-B1A8-56F28DB1DB69}"/>
                </c:ext>
              </c:extLst>
            </c:dLbl>
            <c:dLbl>
              <c:idx val="1"/>
              <c:layout>
                <c:manualLayout>
                  <c:x val="0"/>
                  <c:y val="8.1872996287349221E-3"/>
                </c:manualLayout>
              </c:layout>
              <c:tx>
                <c:rich>
                  <a:bodyPr/>
                  <a:lstStyle/>
                  <a:p>
                    <a:r>
                      <a:rPr lang="en-US"/>
                      <a:t>16,2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EC9-4C7C-B1A8-56F28DB1DB69}"/>
                </c:ext>
              </c:extLst>
            </c:dLbl>
            <c:dLbl>
              <c:idx val="2"/>
              <c:tx>
                <c:rich>
                  <a:bodyPr/>
                  <a:lstStyle/>
                  <a:p>
                    <a:r>
                      <a:rPr lang="en-US"/>
                      <a:t>11,1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EC9-4C7C-B1A8-56F28DB1DB6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Autochtones</c:v>
                </c:pt>
                <c:pt idx="2">
                  <c:v>Non-Autochtones</c:v>
                </c:pt>
              </c:strCache>
            </c:strRef>
          </c:cat>
          <c:val>
            <c:numRef>
              <c:f>Sheet1!$B$2:$B$4</c:f>
              <c:numCache>
                <c:formatCode>General</c:formatCode>
                <c:ptCount val="3"/>
                <c:pt idx="0">
                  <c:v>11.3</c:v>
                </c:pt>
                <c:pt idx="1">
                  <c:v>16.2</c:v>
                </c:pt>
                <c:pt idx="2">
                  <c:v>11.1</c:v>
                </c:pt>
              </c:numCache>
            </c:numRef>
          </c:val>
          <c:extLst>
            <c:ext xmlns:c16="http://schemas.microsoft.com/office/drawing/2014/chart" uri="{C3380CC4-5D6E-409C-BE32-E72D297353CC}">
              <c16:uniqueId val="{00000003-0EC9-4C7C-B1A8-56F28DB1DB69}"/>
            </c:ext>
          </c:extLst>
        </c:ser>
        <c:ser>
          <c:idx val="1"/>
          <c:order val="1"/>
          <c:tx>
            <c:strRef>
              <c:f>Sheet1!$C$1</c:f>
              <c:strCache>
                <c:ptCount val="1"/>
                <c:pt idx="0">
                  <c:v>2021</c:v>
                </c:pt>
              </c:strCache>
            </c:strRef>
          </c:tx>
          <c:spPr>
            <a:solidFill>
              <a:schemeClr val="accent4"/>
            </a:solidFill>
            <a:ln>
              <a:noFill/>
            </a:ln>
            <a:effectLst/>
          </c:spPr>
          <c:invertIfNegative val="0"/>
          <c:dLbls>
            <c:dLbl>
              <c:idx val="0"/>
              <c:tx>
                <c:rich>
                  <a:bodyPr/>
                  <a:lstStyle/>
                  <a:p>
                    <a:r>
                      <a:rPr lang="en-US"/>
                      <a:t>9,8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EC9-4C7C-B1A8-56F28DB1DB69}"/>
                </c:ext>
              </c:extLst>
            </c:dLbl>
            <c:dLbl>
              <c:idx val="1"/>
              <c:tx>
                <c:rich>
                  <a:bodyPr/>
                  <a:lstStyle/>
                  <a:p>
                    <a:r>
                      <a:rPr lang="en-US"/>
                      <a:t>15,1</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EC9-4C7C-B1A8-56F28DB1DB69}"/>
                </c:ext>
              </c:extLst>
            </c:dLbl>
            <c:dLbl>
              <c:idx val="2"/>
              <c:tx>
                <c:rich>
                  <a:bodyPr/>
                  <a:lstStyle/>
                  <a:p>
                    <a:r>
                      <a:rPr lang="en-US"/>
                      <a:t>9,6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0EC9-4C7C-B1A8-56F28DB1DB6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Autochtones</c:v>
                </c:pt>
                <c:pt idx="2">
                  <c:v>Non-Autochtones</c:v>
                </c:pt>
              </c:strCache>
            </c:strRef>
          </c:cat>
          <c:val>
            <c:numRef>
              <c:f>Sheet1!$C$2:$C$4</c:f>
              <c:numCache>
                <c:formatCode>General</c:formatCode>
                <c:ptCount val="3"/>
                <c:pt idx="0">
                  <c:v>9.8000000000000007</c:v>
                </c:pt>
                <c:pt idx="1">
                  <c:v>15.1</c:v>
                </c:pt>
                <c:pt idx="2">
                  <c:v>9.6</c:v>
                </c:pt>
              </c:numCache>
            </c:numRef>
          </c:val>
          <c:extLst>
            <c:ext xmlns:c16="http://schemas.microsoft.com/office/drawing/2014/chart" uri="{C3380CC4-5D6E-409C-BE32-E72D297353CC}">
              <c16:uniqueId val="{00000007-0EC9-4C7C-B1A8-56F28DB1DB69}"/>
            </c:ext>
          </c:extLst>
        </c:ser>
        <c:ser>
          <c:idx val="2"/>
          <c:order val="2"/>
          <c:tx>
            <c:strRef>
              <c:f>Sheet1!$D$1</c:f>
              <c:strCache>
                <c:ptCount val="1"/>
                <c:pt idx="0">
                  <c:v>2022</c:v>
                </c:pt>
              </c:strCache>
            </c:strRef>
          </c:tx>
          <c:spPr>
            <a:solidFill>
              <a:schemeClr val="accent6"/>
            </a:solidFill>
            <a:ln>
              <a:noFill/>
            </a:ln>
            <a:effectLst/>
          </c:spPr>
          <c:invertIfNegative val="0"/>
          <c:dLbls>
            <c:dLbl>
              <c:idx val="0"/>
              <c:tx>
                <c:rich>
                  <a:bodyPr/>
                  <a:lstStyle/>
                  <a:p>
                    <a:r>
                      <a:rPr lang="en-US"/>
                      <a:t>11,6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0EC9-4C7C-B1A8-56F28DB1DB69}"/>
                </c:ext>
              </c:extLst>
            </c:dLbl>
            <c:dLbl>
              <c:idx val="1"/>
              <c:layout>
                <c:manualLayout>
                  <c:x val="2.017074295675774E-3"/>
                  <c:y val="8.1872996287349464E-3"/>
                </c:manualLayout>
              </c:layout>
              <c:tx>
                <c:rich>
                  <a:bodyPr/>
                  <a:lstStyle/>
                  <a:p>
                    <a:r>
                      <a:rPr lang="en-US"/>
                      <a:t>17,9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0EC9-4C7C-B1A8-56F28DB1DB69}"/>
                </c:ext>
              </c:extLst>
            </c:dLbl>
            <c:dLbl>
              <c:idx val="2"/>
              <c:tx>
                <c:rich>
                  <a:bodyPr/>
                  <a:lstStyle/>
                  <a:p>
                    <a:r>
                      <a:rPr lang="en-US"/>
                      <a:t>11,3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0EC9-4C7C-B1A8-56F28DB1DB6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Tous les ménages</c:v>
                </c:pt>
                <c:pt idx="1">
                  <c:v>Autochtones</c:v>
                </c:pt>
                <c:pt idx="2">
                  <c:v>Non-Autochtones</c:v>
                </c:pt>
              </c:strCache>
            </c:strRef>
          </c:cat>
          <c:val>
            <c:numRef>
              <c:f>Sheet1!$D$2:$D$4</c:f>
              <c:numCache>
                <c:formatCode>General</c:formatCode>
                <c:ptCount val="3"/>
                <c:pt idx="0">
                  <c:v>11.6</c:v>
                </c:pt>
                <c:pt idx="1">
                  <c:v>17.899999999999999</c:v>
                </c:pt>
                <c:pt idx="2">
                  <c:v>11.3</c:v>
                </c:pt>
              </c:numCache>
            </c:numRef>
          </c:val>
          <c:extLst>
            <c:ext xmlns:c16="http://schemas.microsoft.com/office/drawing/2014/chart" uri="{C3380CC4-5D6E-409C-BE32-E72D297353CC}">
              <c16:uniqueId val="{0000000B-0EC9-4C7C-B1A8-56F28DB1DB69}"/>
            </c:ext>
          </c:extLst>
        </c:ser>
        <c:dLbls>
          <c:showLegendKey val="0"/>
          <c:showVal val="0"/>
          <c:showCatName val="0"/>
          <c:showSerName val="0"/>
          <c:showPercent val="0"/>
          <c:showBubbleSize val="0"/>
        </c:dLbls>
        <c:gapWidth val="150"/>
        <c:axId val="1279930975"/>
        <c:axId val="1279933855"/>
      </c:barChart>
      <c:catAx>
        <c:axId val="12799309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79933855"/>
        <c:crosses val="autoZero"/>
        <c:auto val="1"/>
        <c:lblAlgn val="ctr"/>
        <c:lblOffset val="100"/>
        <c:noMultiLvlLbl val="0"/>
      </c:catAx>
      <c:valAx>
        <c:axId val="1279933855"/>
        <c:scaling>
          <c:orientation val="minMax"/>
        </c:scaling>
        <c:delete val="1"/>
        <c:axPos val="l"/>
        <c:numFmt formatCode="General" sourceLinked="1"/>
        <c:majorTickMark val="none"/>
        <c:minorTickMark val="none"/>
        <c:tickLblPos val="nextTo"/>
        <c:crossAx val="1279930975"/>
        <c:crosses val="autoZero"/>
        <c:crossBetween val="between"/>
      </c:valAx>
      <c:spPr>
        <a:noFill/>
        <a:ln>
          <a:noFill/>
        </a:ln>
        <a:effectLst/>
      </c:spPr>
    </c:plotArea>
    <c:legend>
      <c:legendPos val="b"/>
      <c:layout>
        <c:manualLayout>
          <c:xMode val="edge"/>
          <c:yMode val="edge"/>
          <c:x val="0.33303850166003629"/>
          <c:y val="0.92003608428749761"/>
          <c:w val="0.37023017517734369"/>
          <c:h val="5.540201682629752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CA" sz="1860" b="0" i="0" u="none" strike="noStrike" kern="1200" spc="0" baseline="0" dirty="0">
                <a:solidFill>
                  <a:prstClr val="black">
                    <a:lumMod val="65000"/>
                    <a:lumOff val="35000"/>
                  </a:prstClr>
                </a:solidFill>
              </a:rPr>
              <a:t>Part des ménages </a:t>
            </a:r>
            <a:r>
              <a:rPr lang="en-CA" sz="1860" b="0" i="0" u="none" strike="noStrike" kern="1200" spc="0" baseline="0" dirty="0" err="1">
                <a:solidFill>
                  <a:prstClr val="black">
                    <a:lumMod val="65000"/>
                    <a:lumOff val="35000"/>
                  </a:prstClr>
                </a:solidFill>
              </a:rPr>
              <a:t>ayant</a:t>
            </a:r>
            <a:r>
              <a:rPr lang="en-CA" sz="1860" b="0" i="0" u="none" strike="noStrike" kern="1200" spc="0" baseline="0" dirty="0">
                <a:solidFill>
                  <a:prstClr val="black">
                    <a:lumMod val="65000"/>
                    <a:lumOff val="35000"/>
                  </a:prstClr>
                </a:solidFill>
              </a:rPr>
              <a:t> des </a:t>
            </a:r>
            <a:r>
              <a:rPr lang="en-CA" sz="1860" b="0" i="0" u="none" strike="noStrike" kern="1200" spc="0" baseline="0" dirty="0" err="1">
                <a:solidFill>
                  <a:prstClr val="black">
                    <a:lumMod val="65000"/>
                    <a:lumOff val="35000"/>
                  </a:prstClr>
                </a:solidFill>
              </a:rPr>
              <a:t>besoins</a:t>
            </a:r>
            <a:r>
              <a:rPr lang="en-CA" sz="1860" b="0" i="0" u="none" strike="noStrike" kern="1200" spc="0" baseline="0" dirty="0">
                <a:solidFill>
                  <a:prstClr val="black">
                    <a:lumMod val="65000"/>
                    <a:lumOff val="35000"/>
                  </a:prstClr>
                </a:solidFill>
              </a:rPr>
              <a:t> </a:t>
            </a:r>
            <a:r>
              <a:rPr lang="en-CA" sz="1860" b="0" i="0" u="none" strike="noStrike" kern="1200" spc="0" baseline="0" dirty="0" err="1">
                <a:solidFill>
                  <a:prstClr val="black">
                    <a:lumMod val="65000"/>
                    <a:lumOff val="35000"/>
                  </a:prstClr>
                </a:solidFill>
              </a:rPr>
              <a:t>impérieux</a:t>
            </a:r>
            <a:r>
              <a:rPr lang="en-CA" sz="1860" b="0" i="0" u="none" strike="noStrike" kern="1200" spc="0" baseline="0" dirty="0">
                <a:solidFill>
                  <a:prstClr val="black">
                    <a:lumMod val="65000"/>
                    <a:lumOff val="35000"/>
                  </a:prstClr>
                </a:solidFill>
              </a:rPr>
              <a:t> en matière de </a:t>
            </a:r>
            <a:r>
              <a:rPr lang="en-CA" sz="1860" b="0" i="0" u="none" strike="noStrike" kern="1200" spc="0" baseline="0" dirty="0" err="1">
                <a:solidFill>
                  <a:prstClr val="black">
                    <a:lumMod val="65000"/>
                    <a:lumOff val="35000"/>
                  </a:prstClr>
                </a:solidFill>
              </a:rPr>
              <a:t>logement</a:t>
            </a:r>
            <a:endParaRPr lang="en-CA"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2022</c:v>
                </c:pt>
              </c:strCache>
            </c:strRef>
          </c:tx>
          <c:spPr>
            <a:solidFill>
              <a:schemeClr val="accent2"/>
            </a:solidFill>
            <a:ln>
              <a:noFill/>
            </a:ln>
            <a:effectLst/>
          </c:spPr>
          <c:invertIfNegative val="0"/>
          <c:dLbls>
            <c:dLbl>
              <c:idx val="0"/>
              <c:tx>
                <c:rich>
                  <a:bodyPr/>
                  <a:lstStyle/>
                  <a:p>
                    <a:r>
                      <a:rPr lang="en-US"/>
                      <a:t>16,0</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340-4651-BB81-2A2F408C8473}"/>
                </c:ext>
              </c:extLst>
            </c:dLbl>
            <c:dLbl>
              <c:idx val="1"/>
              <c:tx>
                <c:rich>
                  <a:bodyPr/>
                  <a:lstStyle/>
                  <a:p>
                    <a:r>
                      <a:rPr lang="en-US"/>
                      <a:t>11,3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340-4651-BB81-2A2F408C8473}"/>
                </c:ext>
              </c:extLst>
            </c:dLbl>
            <c:dLbl>
              <c:idx val="2"/>
              <c:tx>
                <c:rich>
                  <a:bodyPr/>
                  <a:lstStyle/>
                  <a:p>
                    <a:r>
                      <a:rPr lang="en-US"/>
                      <a:t>9,5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340-4651-BB81-2A2F408C8473}"/>
                </c:ext>
              </c:extLst>
            </c:dLbl>
            <c:dLbl>
              <c:idx val="3"/>
              <c:tx>
                <c:rich>
                  <a:bodyPr/>
                  <a:lstStyle/>
                  <a:p>
                    <a:r>
                      <a:rPr lang="en-US"/>
                      <a:t>12,0</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340-4651-BB81-2A2F408C8473}"/>
                </c:ext>
              </c:extLst>
            </c:dLbl>
            <c:dLbl>
              <c:idx val="4"/>
              <c:tx>
                <c:rich>
                  <a:bodyPr/>
                  <a:lstStyle/>
                  <a:p>
                    <a:r>
                      <a:rPr lang="en-US"/>
                      <a:t>14,5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D340-4651-BB81-2A2F408C8473}"/>
                </c:ext>
              </c:extLst>
            </c:dLbl>
            <c:dLbl>
              <c:idx val="5"/>
              <c:layout>
                <c:manualLayout>
                  <c:x val="-7.0518316722126293E-17"/>
                  <c:y val="7.9386312549538304E-3"/>
                </c:manualLayout>
              </c:layout>
              <c:tx>
                <c:rich>
                  <a:bodyPr/>
                  <a:lstStyle/>
                  <a:p>
                    <a:r>
                      <a:rPr lang="en-US" dirty="0"/>
                      <a:t>5,5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340-4651-BB81-2A2F408C8473}"/>
                </c:ext>
              </c:extLst>
            </c:dLbl>
            <c:dLbl>
              <c:idx val="6"/>
              <c:tx>
                <c:rich>
                  <a:bodyPr/>
                  <a:lstStyle/>
                  <a:p>
                    <a:r>
                      <a:rPr lang="en-US"/>
                      <a:t>9,2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D340-4651-BB81-2A2F408C8473}"/>
                </c:ext>
              </c:extLst>
            </c:dLbl>
            <c:dLbl>
              <c:idx val="7"/>
              <c:tx>
                <c:rich>
                  <a:bodyPr/>
                  <a:lstStyle/>
                  <a:p>
                    <a:r>
                      <a:rPr lang="en-US"/>
                      <a:t>12,9</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340-4651-BB81-2A2F408C8473}"/>
                </c:ext>
              </c:extLst>
            </c:dLbl>
            <c:dLbl>
              <c:idx val="8"/>
              <c:tx>
                <c:rich>
                  <a:bodyPr/>
                  <a:lstStyle/>
                  <a:p>
                    <a:r>
                      <a:rPr lang="en-US" dirty="0"/>
                      <a:t>8,9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D340-4651-BB81-2A2F408C8473}"/>
                </c:ext>
              </c:extLst>
            </c:dLbl>
            <c:dLbl>
              <c:idx val="9"/>
              <c:tx>
                <c:rich>
                  <a:bodyPr/>
                  <a:lstStyle/>
                  <a:p>
                    <a:r>
                      <a:rPr lang="en-US"/>
                      <a:t>8,9</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D340-4651-BB81-2A2F408C8473}"/>
                </c:ext>
              </c:extLst>
            </c:dLbl>
            <c:dLbl>
              <c:idx val="10"/>
              <c:tx>
                <c:rich>
                  <a:bodyPr/>
                  <a:lstStyle/>
                  <a:p>
                    <a:r>
                      <a:rPr lang="en-US"/>
                      <a:t>11,6</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D340-4651-BB81-2A2F408C847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Colombie-Britannique</c:v>
                </c:pt>
                <c:pt idx="1">
                  <c:v>Alberta</c:v>
                </c:pt>
                <c:pt idx="2">
                  <c:v>Saskatchewan</c:v>
                </c:pt>
                <c:pt idx="3">
                  <c:v>Manitoba</c:v>
                </c:pt>
                <c:pt idx="4">
                  <c:v>Ontario</c:v>
                </c:pt>
                <c:pt idx="5">
                  <c:v>Québec</c:v>
                </c:pt>
                <c:pt idx="6">
                  <c:v>Nouveau-Brunswick</c:v>
                </c:pt>
                <c:pt idx="7">
                  <c:v>Nouvelle Écosse</c:v>
                </c:pt>
                <c:pt idx="8">
                  <c:v>Île-du-Prince-Édouard</c:v>
                </c:pt>
                <c:pt idx="9">
                  <c:v>Terre-Neuve-et-Labrador</c:v>
                </c:pt>
                <c:pt idx="10">
                  <c:v>Canada (provinces seulement)</c:v>
                </c:pt>
              </c:strCache>
            </c:strRef>
          </c:cat>
          <c:val>
            <c:numRef>
              <c:f>Sheet1!$B$2:$B$12</c:f>
              <c:numCache>
                <c:formatCode>General</c:formatCode>
                <c:ptCount val="11"/>
                <c:pt idx="0">
                  <c:v>16</c:v>
                </c:pt>
                <c:pt idx="1">
                  <c:v>11.3</c:v>
                </c:pt>
                <c:pt idx="2">
                  <c:v>9.5</c:v>
                </c:pt>
                <c:pt idx="3">
                  <c:v>12</c:v>
                </c:pt>
                <c:pt idx="4">
                  <c:v>14.5</c:v>
                </c:pt>
                <c:pt idx="5">
                  <c:v>5.5</c:v>
                </c:pt>
                <c:pt idx="6">
                  <c:v>9.1999999999999993</c:v>
                </c:pt>
                <c:pt idx="7">
                  <c:v>12.9</c:v>
                </c:pt>
                <c:pt idx="8">
                  <c:v>8.9</c:v>
                </c:pt>
                <c:pt idx="9">
                  <c:v>8.9</c:v>
                </c:pt>
                <c:pt idx="10">
                  <c:v>11.6</c:v>
                </c:pt>
              </c:numCache>
            </c:numRef>
          </c:val>
          <c:extLst>
            <c:ext xmlns:c16="http://schemas.microsoft.com/office/drawing/2014/chart" uri="{C3380CC4-5D6E-409C-BE32-E72D297353CC}">
              <c16:uniqueId val="{0000000B-D340-4651-BB81-2A2F408C8473}"/>
            </c:ext>
          </c:extLst>
        </c:ser>
        <c:ser>
          <c:idx val="1"/>
          <c:order val="1"/>
          <c:tx>
            <c:strRef>
              <c:f>Sheet1!$C$1</c:f>
              <c:strCache>
                <c:ptCount val="1"/>
                <c:pt idx="0">
                  <c:v>2021</c:v>
                </c:pt>
              </c:strCache>
            </c:strRef>
          </c:tx>
          <c:spPr>
            <a:solidFill>
              <a:schemeClr val="accent4"/>
            </a:solidFill>
            <a:ln>
              <a:noFill/>
            </a:ln>
            <a:effectLst/>
          </c:spPr>
          <c:invertIfNegative val="0"/>
          <c:dLbls>
            <c:dLbl>
              <c:idx val="0"/>
              <c:tx>
                <c:rich>
                  <a:bodyPr/>
                  <a:lstStyle/>
                  <a:p>
                    <a:r>
                      <a:rPr lang="en-US"/>
                      <a:t>12,5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D340-4651-BB81-2A2F408C8473}"/>
                </c:ext>
              </c:extLst>
            </c:dLbl>
            <c:dLbl>
              <c:idx val="1"/>
              <c:tx>
                <c:rich>
                  <a:bodyPr/>
                  <a:lstStyle/>
                  <a:p>
                    <a:r>
                      <a:rPr lang="en-US"/>
                      <a:t>9,0</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D340-4651-BB81-2A2F408C8473}"/>
                </c:ext>
              </c:extLst>
            </c:dLbl>
            <c:dLbl>
              <c:idx val="2"/>
              <c:tx>
                <c:rich>
                  <a:bodyPr/>
                  <a:lstStyle/>
                  <a:p>
                    <a:r>
                      <a:rPr lang="en-US"/>
                      <a:t>10,3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D340-4651-BB81-2A2F408C8473}"/>
                </c:ext>
              </c:extLst>
            </c:dLbl>
            <c:dLbl>
              <c:idx val="3"/>
              <c:tx>
                <c:rich>
                  <a:bodyPr/>
                  <a:lstStyle/>
                  <a:p>
                    <a:r>
                      <a:rPr lang="en-US"/>
                      <a:t>10,3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D340-4651-BB81-2A2F408C8473}"/>
                </c:ext>
              </c:extLst>
            </c:dLbl>
            <c:dLbl>
              <c:idx val="4"/>
              <c:tx>
                <c:rich>
                  <a:bodyPr/>
                  <a:lstStyle/>
                  <a:p>
                    <a:r>
                      <a:rPr lang="en-US"/>
                      <a:t>11,9</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D340-4651-BB81-2A2F408C8473}"/>
                </c:ext>
              </c:extLst>
            </c:dLbl>
            <c:dLbl>
              <c:idx val="5"/>
              <c:tx>
                <c:rich>
                  <a:bodyPr/>
                  <a:lstStyle/>
                  <a:p>
                    <a:r>
                      <a:rPr lang="en-US" dirty="0"/>
                      <a:t>6,0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D340-4651-BB81-2A2F408C8473}"/>
                </c:ext>
              </c:extLst>
            </c:dLbl>
            <c:dLbl>
              <c:idx val="6"/>
              <c:tx>
                <c:rich>
                  <a:bodyPr/>
                  <a:lstStyle/>
                  <a:p>
                    <a:r>
                      <a:rPr lang="en-US"/>
                      <a:t>5,9</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D340-4651-BB81-2A2F408C8473}"/>
                </c:ext>
              </c:extLst>
            </c:dLbl>
            <c:dLbl>
              <c:idx val="7"/>
              <c:tx>
                <c:rich>
                  <a:bodyPr/>
                  <a:lstStyle/>
                  <a:p>
                    <a:r>
                      <a:rPr lang="en-US"/>
                      <a:t>9,9</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D340-4651-BB81-2A2F408C8473}"/>
                </c:ext>
              </c:extLst>
            </c:dLbl>
            <c:dLbl>
              <c:idx val="8"/>
              <c:tx>
                <c:rich>
                  <a:bodyPr/>
                  <a:lstStyle/>
                  <a:p>
                    <a:r>
                      <a:rPr lang="en-US"/>
                      <a:t>7,2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D340-4651-BB81-2A2F408C8473}"/>
                </c:ext>
              </c:extLst>
            </c:dLbl>
            <c:dLbl>
              <c:idx val="9"/>
              <c:tx>
                <c:rich>
                  <a:bodyPr/>
                  <a:lstStyle/>
                  <a:p>
                    <a:r>
                      <a:rPr lang="en-US"/>
                      <a:t>7,4</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D340-4651-BB81-2A2F408C8473}"/>
                </c:ext>
              </c:extLst>
            </c:dLbl>
            <c:dLbl>
              <c:idx val="10"/>
              <c:tx>
                <c:rich>
                  <a:bodyPr/>
                  <a:lstStyle/>
                  <a:p>
                    <a:r>
                      <a:rPr lang="en-US"/>
                      <a:t>9,8</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D340-4651-BB81-2A2F408C847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Colombie-Britannique</c:v>
                </c:pt>
                <c:pt idx="1">
                  <c:v>Alberta</c:v>
                </c:pt>
                <c:pt idx="2">
                  <c:v>Saskatchewan</c:v>
                </c:pt>
                <c:pt idx="3">
                  <c:v>Manitoba</c:v>
                </c:pt>
                <c:pt idx="4">
                  <c:v>Ontario</c:v>
                </c:pt>
                <c:pt idx="5">
                  <c:v>Québec</c:v>
                </c:pt>
                <c:pt idx="6">
                  <c:v>Nouveau-Brunswick</c:v>
                </c:pt>
                <c:pt idx="7">
                  <c:v>Nouvelle Écosse</c:v>
                </c:pt>
                <c:pt idx="8">
                  <c:v>Île-du-Prince-Édouard</c:v>
                </c:pt>
                <c:pt idx="9">
                  <c:v>Terre-Neuve-et-Labrador</c:v>
                </c:pt>
                <c:pt idx="10">
                  <c:v>Canada (provinces seulement)</c:v>
                </c:pt>
              </c:strCache>
            </c:strRef>
          </c:cat>
          <c:val>
            <c:numRef>
              <c:f>Sheet1!$C$2:$C$12</c:f>
              <c:numCache>
                <c:formatCode>General</c:formatCode>
                <c:ptCount val="11"/>
                <c:pt idx="0">
                  <c:v>12.5</c:v>
                </c:pt>
                <c:pt idx="1">
                  <c:v>9</c:v>
                </c:pt>
                <c:pt idx="2">
                  <c:v>10.3</c:v>
                </c:pt>
                <c:pt idx="3">
                  <c:v>10.3</c:v>
                </c:pt>
                <c:pt idx="4">
                  <c:v>11.9</c:v>
                </c:pt>
                <c:pt idx="5">
                  <c:v>6</c:v>
                </c:pt>
                <c:pt idx="6">
                  <c:v>5.9</c:v>
                </c:pt>
                <c:pt idx="7">
                  <c:v>9.9</c:v>
                </c:pt>
                <c:pt idx="8">
                  <c:v>7.2</c:v>
                </c:pt>
                <c:pt idx="9">
                  <c:v>7.4</c:v>
                </c:pt>
                <c:pt idx="10">
                  <c:v>9.8000000000000007</c:v>
                </c:pt>
              </c:numCache>
            </c:numRef>
          </c:val>
          <c:extLst>
            <c:ext xmlns:c16="http://schemas.microsoft.com/office/drawing/2014/chart" uri="{C3380CC4-5D6E-409C-BE32-E72D297353CC}">
              <c16:uniqueId val="{00000017-D340-4651-BB81-2A2F408C8473}"/>
            </c:ext>
          </c:extLst>
        </c:ser>
        <c:ser>
          <c:idx val="2"/>
          <c:order val="2"/>
          <c:tx>
            <c:strRef>
              <c:f>Sheet1!$D$1</c:f>
              <c:strCache>
                <c:ptCount val="1"/>
                <c:pt idx="0">
                  <c:v>2018</c:v>
                </c:pt>
              </c:strCache>
            </c:strRef>
          </c:tx>
          <c:spPr>
            <a:solidFill>
              <a:schemeClr val="accent6"/>
            </a:solidFill>
            <a:ln>
              <a:noFill/>
            </a:ln>
            <a:effectLst/>
          </c:spPr>
          <c:invertIfNegative val="0"/>
          <c:dLbls>
            <c:dLbl>
              <c:idx val="0"/>
              <c:tx>
                <c:rich>
                  <a:bodyPr/>
                  <a:lstStyle/>
                  <a:p>
                    <a:r>
                      <a:rPr lang="en-US"/>
                      <a:t>14,8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D340-4651-BB81-2A2F408C8473}"/>
                </c:ext>
              </c:extLst>
            </c:dLbl>
            <c:dLbl>
              <c:idx val="1"/>
              <c:tx>
                <c:rich>
                  <a:bodyPr/>
                  <a:lstStyle/>
                  <a:p>
                    <a:r>
                      <a:rPr lang="en-US"/>
                      <a:t>10,2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D340-4651-BB81-2A2F408C8473}"/>
                </c:ext>
              </c:extLst>
            </c:dLbl>
            <c:dLbl>
              <c:idx val="2"/>
              <c:tx>
                <c:rich>
                  <a:bodyPr/>
                  <a:lstStyle/>
                  <a:p>
                    <a:r>
                      <a:rPr lang="en-US"/>
                      <a:t>11,7</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D340-4651-BB81-2A2F408C8473}"/>
                </c:ext>
              </c:extLst>
            </c:dLbl>
            <c:dLbl>
              <c:idx val="3"/>
              <c:tx>
                <c:rich>
                  <a:bodyPr/>
                  <a:lstStyle/>
                  <a:p>
                    <a:r>
                      <a:rPr lang="en-US"/>
                      <a:t>10,9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D340-4651-BB81-2A2F408C8473}"/>
                </c:ext>
              </c:extLst>
            </c:dLbl>
            <c:dLbl>
              <c:idx val="4"/>
              <c:tx>
                <c:rich>
                  <a:bodyPr/>
                  <a:lstStyle/>
                  <a:p>
                    <a:r>
                      <a:rPr lang="en-US"/>
                      <a:t>13,4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C-D340-4651-BB81-2A2F408C8473}"/>
                </c:ext>
              </c:extLst>
            </c:dLbl>
            <c:dLbl>
              <c:idx val="5"/>
              <c:tx>
                <c:rich>
                  <a:bodyPr/>
                  <a:lstStyle/>
                  <a:p>
                    <a:r>
                      <a:rPr lang="en-US"/>
                      <a:t>7,2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D-D340-4651-BB81-2A2F408C8473}"/>
                </c:ext>
              </c:extLst>
            </c:dLbl>
            <c:dLbl>
              <c:idx val="6"/>
              <c:tx>
                <c:rich>
                  <a:bodyPr/>
                  <a:lstStyle/>
                  <a:p>
                    <a:r>
                      <a:rPr lang="en-US"/>
                      <a:t>7,3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E-D340-4651-BB81-2A2F408C8473}"/>
                </c:ext>
              </c:extLst>
            </c:dLbl>
            <c:dLbl>
              <c:idx val="7"/>
              <c:tx>
                <c:rich>
                  <a:bodyPr/>
                  <a:lstStyle/>
                  <a:p>
                    <a:r>
                      <a:rPr lang="en-US"/>
                      <a:t>11,0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F-D340-4651-BB81-2A2F408C8473}"/>
                </c:ext>
              </c:extLst>
            </c:dLbl>
            <c:dLbl>
              <c:idx val="8"/>
              <c:tx>
                <c:rich>
                  <a:bodyPr/>
                  <a:lstStyle/>
                  <a:p>
                    <a:r>
                      <a:rPr lang="en-US"/>
                      <a:t>6,5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0-D340-4651-BB81-2A2F408C8473}"/>
                </c:ext>
              </c:extLst>
            </c:dLbl>
            <c:dLbl>
              <c:idx val="9"/>
              <c:tx>
                <c:rich>
                  <a:bodyPr/>
                  <a:lstStyle/>
                  <a:p>
                    <a:r>
                      <a:rPr lang="en-US"/>
                      <a:t>9,4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1-D340-4651-BB81-2A2F408C8473}"/>
                </c:ext>
              </c:extLst>
            </c:dLbl>
            <c:dLbl>
              <c:idx val="10"/>
              <c:tx>
                <c:rich>
                  <a:bodyPr/>
                  <a:lstStyle/>
                  <a:p>
                    <a:r>
                      <a:rPr lang="en-US"/>
                      <a:t>11,3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2-D340-4651-BB81-2A2F408C847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Colombie-Britannique</c:v>
                </c:pt>
                <c:pt idx="1">
                  <c:v>Alberta</c:v>
                </c:pt>
                <c:pt idx="2">
                  <c:v>Saskatchewan</c:v>
                </c:pt>
                <c:pt idx="3">
                  <c:v>Manitoba</c:v>
                </c:pt>
                <c:pt idx="4">
                  <c:v>Ontario</c:v>
                </c:pt>
                <c:pt idx="5">
                  <c:v>Québec</c:v>
                </c:pt>
                <c:pt idx="6">
                  <c:v>Nouveau-Brunswick</c:v>
                </c:pt>
                <c:pt idx="7">
                  <c:v>Nouvelle Écosse</c:v>
                </c:pt>
                <c:pt idx="8">
                  <c:v>Île-du-Prince-Édouard</c:v>
                </c:pt>
                <c:pt idx="9">
                  <c:v>Terre-Neuve-et-Labrador</c:v>
                </c:pt>
                <c:pt idx="10">
                  <c:v>Canada (provinces seulement)</c:v>
                </c:pt>
              </c:strCache>
            </c:strRef>
          </c:cat>
          <c:val>
            <c:numRef>
              <c:f>Sheet1!$D$2:$D$12</c:f>
              <c:numCache>
                <c:formatCode>General</c:formatCode>
                <c:ptCount val="11"/>
                <c:pt idx="0">
                  <c:v>14.8</c:v>
                </c:pt>
                <c:pt idx="1">
                  <c:v>10.199999999999999</c:v>
                </c:pt>
                <c:pt idx="2">
                  <c:v>11.7</c:v>
                </c:pt>
                <c:pt idx="3">
                  <c:v>10.9</c:v>
                </c:pt>
                <c:pt idx="4">
                  <c:v>13.4</c:v>
                </c:pt>
                <c:pt idx="5">
                  <c:v>7.2</c:v>
                </c:pt>
                <c:pt idx="6">
                  <c:v>7.3</c:v>
                </c:pt>
                <c:pt idx="7">
                  <c:v>11</c:v>
                </c:pt>
                <c:pt idx="8">
                  <c:v>6.5</c:v>
                </c:pt>
                <c:pt idx="9">
                  <c:v>9.4</c:v>
                </c:pt>
                <c:pt idx="10">
                  <c:v>11.3</c:v>
                </c:pt>
              </c:numCache>
            </c:numRef>
          </c:val>
          <c:extLst>
            <c:ext xmlns:c16="http://schemas.microsoft.com/office/drawing/2014/chart" uri="{C3380CC4-5D6E-409C-BE32-E72D297353CC}">
              <c16:uniqueId val="{00000023-D340-4651-BB81-2A2F408C8473}"/>
            </c:ext>
          </c:extLst>
        </c:ser>
        <c:dLbls>
          <c:showLegendKey val="0"/>
          <c:showVal val="0"/>
          <c:showCatName val="0"/>
          <c:showSerName val="0"/>
          <c:showPercent val="0"/>
          <c:showBubbleSize val="0"/>
        </c:dLbls>
        <c:gapWidth val="150"/>
        <c:axId val="1298018591"/>
        <c:axId val="1298026271"/>
      </c:barChart>
      <c:catAx>
        <c:axId val="1298018591"/>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8026271"/>
        <c:crosses val="autoZero"/>
        <c:auto val="1"/>
        <c:lblAlgn val="ctr"/>
        <c:lblOffset val="100"/>
        <c:noMultiLvlLbl val="0"/>
      </c:catAx>
      <c:valAx>
        <c:axId val="1298026271"/>
        <c:scaling>
          <c:orientation val="minMax"/>
        </c:scaling>
        <c:delete val="1"/>
        <c:axPos val="b"/>
        <c:numFmt formatCode="General" sourceLinked="1"/>
        <c:majorTickMark val="out"/>
        <c:minorTickMark val="none"/>
        <c:tickLblPos val="nextTo"/>
        <c:crossAx val="12980185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14082225509994"/>
          <c:y val="0.10414358706208038"/>
          <c:w val="0.51286110001187912"/>
          <c:h val="0.66574996609247594"/>
        </c:manualLayout>
      </c:layout>
      <c:doughnut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D45C-4929-9E83-1AA8934368A3}"/>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D45C-4929-9E83-1AA8934368A3}"/>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D45C-4929-9E83-1AA8934368A3}"/>
              </c:ext>
            </c:extLst>
          </c:dPt>
          <c:cat>
            <c:strRef>
              <c:f>Sheet1!$A$2:$A$4</c:f>
              <c:strCache>
                <c:ptCount val="3"/>
                <c:pt idx="0">
                  <c:v>Oui, souvent</c:v>
                </c:pt>
                <c:pt idx="1">
                  <c:v>Oui, parfois</c:v>
                </c:pt>
                <c:pt idx="2">
                  <c:v>Non</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6-D45C-4929-9E83-1AA8934368A3}"/>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0.22192435162065266"/>
          <c:y val="0.8655135095374864"/>
          <c:w val="0.77521307963790975"/>
          <c:h val="8.7796499119024637E-2"/>
        </c:manualLayout>
      </c:layout>
      <c:overlay val="1"/>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Share of households reporting significant financial difficulty because of increased rent or mortgage payments in the last twelve months, Canada, 2018</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C76F-4A75-8078-948366A0D87C}"/>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C76F-4A75-8078-948366A0D87C}"/>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C76F-4A75-8078-948366A0D87C}"/>
              </c:ext>
            </c:extLst>
          </c:dPt>
          <c:dLbls>
            <c:dLbl>
              <c:idx val="0"/>
              <c:tx>
                <c:rich>
                  <a:bodyPr/>
                  <a:lstStyle/>
                  <a:p>
                    <a:r>
                      <a:rPr lang="en-US"/>
                      <a:t>2,8</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76F-4A75-8078-948366A0D87C}"/>
                </c:ext>
              </c:extLst>
            </c:dLbl>
            <c:dLbl>
              <c:idx val="1"/>
              <c:tx>
                <c:rich>
                  <a:bodyPr/>
                  <a:lstStyle/>
                  <a:p>
                    <a:r>
                      <a:rPr lang="en-US"/>
                      <a:t>9,4</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76F-4A75-8078-948366A0D87C}"/>
                </c:ext>
              </c:extLst>
            </c:dLbl>
            <c:dLbl>
              <c:idx val="2"/>
              <c:tx>
                <c:rich>
                  <a:bodyPr/>
                  <a:lstStyle/>
                  <a:p>
                    <a:r>
                      <a:rPr lang="en-US"/>
                      <a:t>87,7</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76F-4A75-8078-948366A0D87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 often</c:v>
                </c:pt>
                <c:pt idx="1">
                  <c:v>Yes, sometimes</c:v>
                </c:pt>
                <c:pt idx="2">
                  <c:v>No</c:v>
                </c:pt>
              </c:strCache>
            </c:strRef>
          </c:cat>
          <c:val>
            <c:numRef>
              <c:f>Sheet1!$B$2:$B$4</c:f>
              <c:numCache>
                <c:formatCode>General</c:formatCode>
                <c:ptCount val="3"/>
                <c:pt idx="0">
                  <c:v>2.8</c:v>
                </c:pt>
                <c:pt idx="1">
                  <c:v>9.4</c:v>
                </c:pt>
                <c:pt idx="2">
                  <c:v>87.7</c:v>
                </c:pt>
              </c:numCache>
            </c:numRef>
          </c:val>
          <c:extLst>
            <c:ext xmlns:c16="http://schemas.microsoft.com/office/drawing/2014/chart" uri="{C3380CC4-5D6E-409C-BE32-E72D297353CC}">
              <c16:uniqueId val="{00000006-C76F-4A75-8078-948366A0D87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14069815707353"/>
          <c:y val="0.12144315137860555"/>
          <c:w val="0.51627534857312452"/>
          <c:h val="0.65397453718996446"/>
        </c:manualLayout>
      </c:layout>
      <c:doughnut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B3FA-4668-93D7-F022529C4A0E}"/>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B3FA-4668-93D7-F022529C4A0E}"/>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B3FA-4668-93D7-F022529C4A0E}"/>
              </c:ext>
            </c:extLst>
          </c:dPt>
          <c:dLbls>
            <c:dLbl>
              <c:idx val="0"/>
              <c:tx>
                <c:rich>
                  <a:bodyPr/>
                  <a:lstStyle/>
                  <a:p>
                    <a:r>
                      <a:rPr lang="en-US"/>
                      <a:t>6,1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3FA-4668-93D7-F022529C4A0E}"/>
                </c:ext>
              </c:extLst>
            </c:dLbl>
            <c:dLbl>
              <c:idx val="1"/>
              <c:tx>
                <c:rich>
                  <a:bodyPr/>
                  <a:lstStyle/>
                  <a:p>
                    <a:r>
                      <a:rPr lang="en-US"/>
                      <a:t>16,5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3FA-4668-93D7-F022529C4A0E}"/>
                </c:ext>
              </c:extLst>
            </c:dLbl>
            <c:dLbl>
              <c:idx val="2"/>
              <c:tx>
                <c:rich>
                  <a:bodyPr/>
                  <a:lstStyle/>
                  <a:p>
                    <a:r>
                      <a:rPr lang="en-US"/>
                      <a:t>77,2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3FA-4668-93D7-F022529C4A0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 often</c:v>
                </c:pt>
                <c:pt idx="1">
                  <c:v>Yes, sometimes</c:v>
                </c:pt>
                <c:pt idx="2">
                  <c:v>No</c:v>
                </c:pt>
              </c:strCache>
            </c:strRef>
          </c:cat>
          <c:val>
            <c:numRef>
              <c:f>Sheet1!$B$2:$B$4</c:f>
              <c:numCache>
                <c:formatCode>General</c:formatCode>
                <c:ptCount val="3"/>
                <c:pt idx="0">
                  <c:v>6.1</c:v>
                </c:pt>
                <c:pt idx="1">
                  <c:v>16.5</c:v>
                </c:pt>
                <c:pt idx="2">
                  <c:v>77.2</c:v>
                </c:pt>
              </c:numCache>
            </c:numRef>
          </c:val>
          <c:extLst>
            <c:ext xmlns:c16="http://schemas.microsoft.com/office/drawing/2014/chart" uri="{C3380CC4-5D6E-409C-BE32-E72D297353CC}">
              <c16:uniqueId val="{00000006-B3FA-4668-93D7-F022529C4A0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400" b="0" i="0" u="none" strike="noStrike" baseline="0"/>
              <a:t>L'obtention d'un nouvel emploi ou l'augmentation du revenu d'emploi étaient les facteurs les plus courants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'Chart 2_FR'!$D$4:$F$4</c:f>
              <c:strCache>
                <c:ptCount val="1"/>
                <c:pt idx="0">
                  <c:v>Personnes de référence avec expérience d'itinérance en ou hors refuge</c:v>
                </c:pt>
              </c:strCache>
            </c:strRef>
          </c:tx>
          <c:spPr>
            <a:solidFill>
              <a:schemeClr val="accent1">
                <a:shade val="76000"/>
              </a:schemeClr>
            </a:solidFill>
            <a:ln>
              <a:noFill/>
            </a:ln>
            <a:effectLst/>
          </c:spPr>
          <c:invertIfNegative val="0"/>
          <c:cat>
            <c:strRef>
              <c:f>'Chart 2_FR'!$B$6:$B$16</c:f>
              <c:strCache>
                <c:ptCount val="11"/>
                <c:pt idx="0">
                  <c:v>L'obtention d'un nouvel emploi ou l’augmentation du revenu d’emploi</c:v>
                </c:pt>
                <c:pt idx="1">
                  <c:v>L’obtention ou l’augmentation du revenu provenant de l’aide sociale ou du bien-être social</c:v>
                </c:pt>
                <c:pt idx="2">
                  <c:v>Le soutien financier de la famille ou d’amis</c:v>
                </c:pt>
                <c:pt idx="3">
                  <c:v>D’autres sources de soutien financier</c:v>
                </c:pt>
                <c:pt idx="4">
                  <c:v>L’accès à un logement subventionné</c:v>
                </c:pt>
                <c:pt idx="5">
                  <c:v>Les services sociaux</c:v>
                </c:pt>
                <c:pt idx="6">
                  <c:v>L'obtention d’un logement plus abordable</c:v>
                </c:pt>
                <c:pt idx="7">
                  <c:v>L’aide provenant d’un service de logement</c:v>
                </c:pt>
                <c:pt idx="8">
                  <c:v>La formation professionnelle ou l’apprentissage de l’autonomie fonctionnelle</c:v>
                </c:pt>
                <c:pt idx="9">
                  <c:v>Le soutien non financier de la famille ou d’amis</c:v>
                </c:pt>
                <c:pt idx="10">
                  <c:v>Autre facteurs</c:v>
                </c:pt>
              </c:strCache>
            </c:strRef>
          </c:cat>
          <c:val>
            <c:numRef>
              <c:f>'Chart 2_FR'!$D$6:$D$16</c:f>
              <c:numCache>
                <c:formatCode>0.0%</c:formatCode>
                <c:ptCount val="11"/>
                <c:pt idx="0">
                  <c:v>0.39200000000000002</c:v>
                </c:pt>
                <c:pt idx="1">
                  <c:v>0.24100000000000002</c:v>
                </c:pt>
                <c:pt idx="2">
                  <c:v>0.193</c:v>
                </c:pt>
                <c:pt idx="3">
                  <c:v>6.4000000000000001E-2</c:v>
                </c:pt>
                <c:pt idx="4">
                  <c:v>0.14800000000000002</c:v>
                </c:pt>
                <c:pt idx="5">
                  <c:v>0.17699999999999999</c:v>
                </c:pt>
                <c:pt idx="6">
                  <c:v>0.17800000000000002</c:v>
                </c:pt>
                <c:pt idx="7">
                  <c:v>0.10199999999999999</c:v>
                </c:pt>
                <c:pt idx="8">
                  <c:v>8.6999999999999994E-2</c:v>
                </c:pt>
                <c:pt idx="9">
                  <c:v>0.182</c:v>
                </c:pt>
                <c:pt idx="10">
                  <c:v>0.14800000000000002</c:v>
                </c:pt>
              </c:numCache>
            </c:numRef>
          </c:val>
          <c:extLst>
            <c:ext xmlns:c16="http://schemas.microsoft.com/office/drawing/2014/chart" uri="{C3380CC4-5D6E-409C-BE32-E72D297353CC}">
              <c16:uniqueId val="{00000000-87D4-4515-AB81-F4D527CA7CDE}"/>
            </c:ext>
          </c:extLst>
        </c:ser>
        <c:ser>
          <c:idx val="1"/>
          <c:order val="1"/>
          <c:tx>
            <c:strRef>
              <c:f>'Chart 2_FR'!$H$4:$J$4</c:f>
              <c:strCache>
                <c:ptCount val="1"/>
                <c:pt idx="0">
                  <c:v>Personnes de référence avec expérience d'itinérance cachée</c:v>
                </c:pt>
              </c:strCache>
            </c:strRef>
          </c:tx>
          <c:spPr>
            <a:solidFill>
              <a:schemeClr val="accent1">
                <a:tint val="77000"/>
              </a:schemeClr>
            </a:solidFill>
            <a:ln>
              <a:noFill/>
            </a:ln>
            <a:effectLst/>
          </c:spPr>
          <c:invertIfNegative val="0"/>
          <c:cat>
            <c:strRef>
              <c:f>'Chart 2_FR'!$B$6:$B$16</c:f>
              <c:strCache>
                <c:ptCount val="11"/>
                <c:pt idx="0">
                  <c:v>L'obtention d'un nouvel emploi ou l’augmentation du revenu d’emploi</c:v>
                </c:pt>
                <c:pt idx="1">
                  <c:v>L’obtention ou l’augmentation du revenu provenant de l’aide sociale ou du bien-être social</c:v>
                </c:pt>
                <c:pt idx="2">
                  <c:v>Le soutien financier de la famille ou d’amis</c:v>
                </c:pt>
                <c:pt idx="3">
                  <c:v>D’autres sources de soutien financier</c:v>
                </c:pt>
                <c:pt idx="4">
                  <c:v>L’accès à un logement subventionné</c:v>
                </c:pt>
                <c:pt idx="5">
                  <c:v>Les services sociaux</c:v>
                </c:pt>
                <c:pt idx="6">
                  <c:v>L'obtention d’un logement plus abordable</c:v>
                </c:pt>
                <c:pt idx="7">
                  <c:v>L’aide provenant d’un service de logement</c:v>
                </c:pt>
                <c:pt idx="8">
                  <c:v>La formation professionnelle ou l’apprentissage de l’autonomie fonctionnelle</c:v>
                </c:pt>
                <c:pt idx="9">
                  <c:v>Le soutien non financier de la famille ou d’amis</c:v>
                </c:pt>
                <c:pt idx="10">
                  <c:v>Autre facteurs</c:v>
                </c:pt>
              </c:strCache>
            </c:strRef>
          </c:cat>
          <c:val>
            <c:numRef>
              <c:f>'Chart 2_FR'!$H$6:$H$16</c:f>
              <c:numCache>
                <c:formatCode>0.0%</c:formatCode>
                <c:ptCount val="11"/>
                <c:pt idx="0">
                  <c:v>0.45899999999999996</c:v>
                </c:pt>
                <c:pt idx="1">
                  <c:v>9.8000000000000004E-2</c:v>
                </c:pt>
                <c:pt idx="2">
                  <c:v>0.22899999999999998</c:v>
                </c:pt>
                <c:pt idx="3">
                  <c:v>6.2E-2</c:v>
                </c:pt>
                <c:pt idx="4">
                  <c:v>4.7E-2</c:v>
                </c:pt>
                <c:pt idx="5">
                  <c:v>6.3E-2</c:v>
                </c:pt>
                <c:pt idx="6">
                  <c:v>0.17699999999999999</c:v>
                </c:pt>
                <c:pt idx="7">
                  <c:v>2.5000000000000001E-2</c:v>
                </c:pt>
                <c:pt idx="8">
                  <c:v>7.0000000000000007E-2</c:v>
                </c:pt>
                <c:pt idx="9">
                  <c:v>0.18600000000000003</c:v>
                </c:pt>
                <c:pt idx="10">
                  <c:v>0.161</c:v>
                </c:pt>
              </c:numCache>
            </c:numRef>
          </c:val>
          <c:extLst>
            <c:ext xmlns:c16="http://schemas.microsoft.com/office/drawing/2014/chart" uri="{C3380CC4-5D6E-409C-BE32-E72D297353CC}">
              <c16:uniqueId val="{00000001-87D4-4515-AB81-F4D527CA7CDE}"/>
            </c:ext>
          </c:extLst>
        </c:ser>
        <c:dLbls>
          <c:showLegendKey val="0"/>
          <c:showVal val="0"/>
          <c:showCatName val="0"/>
          <c:showSerName val="0"/>
          <c:showPercent val="0"/>
          <c:showBubbleSize val="0"/>
        </c:dLbls>
        <c:gapWidth val="182"/>
        <c:axId val="593702976"/>
        <c:axId val="593714976"/>
      </c:barChart>
      <c:catAx>
        <c:axId val="5937029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3714976"/>
        <c:crosses val="autoZero"/>
        <c:auto val="1"/>
        <c:lblAlgn val="ctr"/>
        <c:lblOffset val="100"/>
        <c:noMultiLvlLbl val="0"/>
      </c:catAx>
      <c:valAx>
        <c:axId val="5937149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b" anchorCtr="0"/>
          <a:lstStyle/>
          <a:p>
            <a:pPr>
              <a:defRPr sz="900" b="0" i="0" u="none" strike="noStrike" kern="1200" baseline="0">
                <a:solidFill>
                  <a:schemeClr val="tx1">
                    <a:lumMod val="65000"/>
                    <a:lumOff val="35000"/>
                  </a:schemeClr>
                </a:solidFill>
                <a:latin typeface="+mn-lt"/>
                <a:ea typeface="+mn-ea"/>
                <a:cs typeface="+mn-cs"/>
              </a:defRPr>
            </a:pPr>
            <a:endParaRPr lang="en-US"/>
          </a:p>
        </c:txPr>
        <c:crossAx val="593702976"/>
        <c:crosses val="max"/>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355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56050" y="0"/>
            <a:ext cx="3027363" cy="463550"/>
          </a:xfrm>
          <a:prstGeom prst="rect">
            <a:avLst/>
          </a:prstGeom>
        </p:spPr>
        <p:txBody>
          <a:bodyPr vert="horz" lIns="91440" tIns="45720" rIns="91440" bIns="45720" rtlCol="0"/>
          <a:lstStyle>
            <a:lvl1pPr algn="r">
              <a:defRPr sz="1200"/>
            </a:lvl1pPr>
          </a:lstStyle>
          <a:p>
            <a:fld id="{9F572847-D326-49C9-AF07-20397E2DC730}" type="datetimeFigureOut">
              <a:rPr lang="en-CA" smtClean="0"/>
              <a:t>2025-02-26</a:t>
            </a:fld>
            <a:endParaRPr lang="en-CA"/>
          </a:p>
        </p:txBody>
      </p:sp>
      <p:sp>
        <p:nvSpPr>
          <p:cNvPr id="4" name="Footer Placeholder 3"/>
          <p:cNvSpPr>
            <a:spLocks noGrp="1"/>
          </p:cNvSpPr>
          <p:nvPr>
            <p:ph type="ftr" sz="quarter" idx="2"/>
          </p:nvPr>
        </p:nvSpPr>
        <p:spPr>
          <a:xfrm>
            <a:off x="0" y="8818563"/>
            <a:ext cx="3027363" cy="46355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56050" y="8818563"/>
            <a:ext cx="3027363" cy="463550"/>
          </a:xfrm>
          <a:prstGeom prst="rect">
            <a:avLst/>
          </a:prstGeom>
        </p:spPr>
        <p:txBody>
          <a:bodyPr vert="horz" lIns="91440" tIns="45720" rIns="91440" bIns="45720" rtlCol="0" anchor="b"/>
          <a:lstStyle>
            <a:lvl1pPr algn="r">
              <a:defRPr sz="1200"/>
            </a:lvl1pPr>
          </a:lstStyle>
          <a:p>
            <a:fld id="{225C0BAE-9B52-45C1-BD86-6C934F457C76}" type="slidenum">
              <a:rPr lang="en-CA" smtClean="0"/>
              <a:t>‹#›</a:t>
            </a:fld>
            <a:endParaRPr lang="en-CA"/>
          </a:p>
        </p:txBody>
      </p:sp>
    </p:spTree>
    <p:extLst>
      <p:ext uri="{BB962C8B-B14F-4D97-AF65-F5344CB8AC3E}">
        <p14:creationId xmlns:p14="http://schemas.microsoft.com/office/powerpoint/2010/main" val="155014443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CA"/>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3F5B1DBA-E4F9-4F88-99A6-2D331653C8CB}" type="datetimeFigureOut">
              <a:rPr lang="en-CA" smtClean="0"/>
              <a:pPr/>
              <a:t>2025-02-26</a:t>
            </a:fld>
            <a:endParaRPr lang="en-CA"/>
          </a:p>
        </p:txBody>
      </p:sp>
      <p:sp>
        <p:nvSpPr>
          <p:cNvPr id="4" name="Slide Image Placeholder 3"/>
          <p:cNvSpPr>
            <a:spLocks noGrp="1" noRot="1" noChangeAspect="1"/>
          </p:cNvSpPr>
          <p:nvPr>
            <p:ph type="sldImg" idx="2"/>
          </p:nvPr>
        </p:nvSpPr>
        <p:spPr>
          <a:xfrm>
            <a:off x="398463" y="696913"/>
            <a:ext cx="6188075" cy="3481387"/>
          </a:xfrm>
          <a:prstGeom prst="rect">
            <a:avLst/>
          </a:prstGeom>
          <a:noFill/>
          <a:ln w="12700">
            <a:solidFill>
              <a:prstClr val="black"/>
            </a:solidFill>
          </a:ln>
        </p:spPr>
        <p:txBody>
          <a:bodyPr vert="horz" lIns="92958" tIns="46479" rIns="92958" bIns="46479" rtlCol="0" anchor="ctr"/>
          <a:lstStyle/>
          <a:p>
            <a:endParaRPr lang="en-CA"/>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CA"/>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93CFECE1-5790-48AB-B8F5-5692F7900577}" type="slidenum">
              <a:rPr lang="en-CA" smtClean="0"/>
              <a:pPr/>
              <a:t>‹#›</a:t>
            </a:fld>
            <a:endParaRPr lang="en-CA"/>
          </a:p>
        </p:txBody>
      </p:sp>
    </p:spTree>
    <p:extLst>
      <p:ext uri="{BB962C8B-B14F-4D97-AF65-F5344CB8AC3E}">
        <p14:creationId xmlns:p14="http://schemas.microsoft.com/office/powerpoint/2010/main" val="206201568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Tree>
    <p:extLst>
      <p:ext uri="{BB962C8B-B14F-4D97-AF65-F5344CB8AC3E}">
        <p14:creationId xmlns:p14="http://schemas.microsoft.com/office/powerpoint/2010/main" val="2063257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16 zones </a:t>
            </a:r>
            <a:r>
              <a:rPr lang="en-US" err="1"/>
              <a:t>géographiques</a:t>
            </a:r>
            <a:r>
              <a:rPr lang="en-US"/>
              <a:t> </a:t>
            </a:r>
            <a:r>
              <a:rPr lang="en-US" err="1"/>
              <a:t>d'intérêt</a:t>
            </a:r>
            <a:r>
              <a:rPr lang="en-US"/>
              <a:t> pour les RMR/AR :</a:t>
            </a:r>
          </a:p>
          <a:p>
            <a:pPr marL="171450" indent="-171450">
              <a:buFont typeface="Arial" panose="020B0604020202020204" pitchFamily="34" charset="0"/>
              <a:buChar char="•"/>
            </a:pPr>
            <a:r>
              <a:rPr lang="en-US"/>
              <a:t>RMR de plus de 500 000 habitants : Toronto, Montréal, Vancouver, Calgary, Edmonton, Ottawa-Gatineau (ON), Québec, Winnipeg, Hamilton, Kitchener, London. </a:t>
            </a:r>
          </a:p>
          <a:p>
            <a:pPr marL="171450" indent="-171450">
              <a:buFont typeface="Arial" panose="020B0604020202020204" pitchFamily="34" charset="0"/>
              <a:buChar char="•"/>
            </a:pPr>
            <a:r>
              <a:rPr lang="en-US"/>
              <a:t>Les plus </a:t>
            </a:r>
            <a:r>
              <a:rPr lang="en-US" err="1"/>
              <a:t>grandes</a:t>
            </a:r>
            <a:r>
              <a:rPr lang="en-US"/>
              <a:t> RMR dans les provinces : Halifax (Nouvelle-</a:t>
            </a:r>
            <a:r>
              <a:rPr lang="en-US" err="1"/>
              <a:t>Écosse</a:t>
            </a:r>
            <a:r>
              <a:rPr lang="en-US"/>
              <a:t>), Saskatoon (Saskatchewan), St John's (Terre-</a:t>
            </a:r>
            <a:r>
              <a:rPr lang="en-US" err="1"/>
              <a:t>Neuve</a:t>
            </a:r>
            <a:r>
              <a:rPr lang="en-US"/>
              <a:t>-et-Labrador), Moncton (Nouveau-Brunswick)</a:t>
            </a:r>
          </a:p>
          <a:p>
            <a:pPr marL="171450" indent="-171450">
              <a:buFont typeface="Arial" panose="020B0604020202020204" pitchFamily="34" charset="0"/>
              <a:buChar char="•"/>
            </a:pPr>
            <a:r>
              <a:rPr lang="en-US"/>
              <a:t>AR dans </a:t>
            </a:r>
            <a:r>
              <a:rPr lang="en-US" err="1"/>
              <a:t>une</a:t>
            </a:r>
            <a:r>
              <a:rPr lang="en-US"/>
              <a:t> province sans RMR : Charlottetown (Île-du-Prince-Édouard)</a:t>
            </a:r>
          </a:p>
        </p:txBody>
      </p:sp>
    </p:spTree>
    <p:extLst>
      <p:ext uri="{BB962C8B-B14F-4D97-AF65-F5344CB8AC3E}">
        <p14:creationId xmlns:p14="http://schemas.microsoft.com/office/powerpoint/2010/main" val="1100871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a:effectLst/>
                <a:latin typeface="+mn-lt"/>
                <a:ea typeface="Calibri" panose="020F0502020204030204" pitchFamily="34" charset="0"/>
                <a:cs typeface="Times New Roman" panose="02020603050405020304" pitchFamily="18" charset="0"/>
              </a:rPr>
              <a:t>La collecte pour l’ECL 2022 a eu lieu du 31 octobre 2022 au 31 mars 2023 dans les 10 provinces. </a:t>
            </a:r>
            <a:endParaRPr lang="en-US" sz="1200" kern="10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1467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kern="100">
                <a:effectLst/>
                <a:latin typeface="Calibri" panose="020F0502020204030204" pitchFamily="34" charset="0"/>
                <a:ea typeface="Calibri" panose="020F0502020204030204" pitchFamily="34" charset="0"/>
                <a:cs typeface="Arial" panose="020B0604020202020204" pitchFamily="34" charset="0"/>
              </a:rPr>
              <a:t>L’</a:t>
            </a:r>
            <a:r>
              <a:rPr lang="fr-CA" sz="1200" kern="100" err="1">
                <a:effectLst/>
                <a:latin typeface="Calibri" panose="020F0502020204030204" pitchFamily="34" charset="0"/>
                <a:ea typeface="Calibri" panose="020F0502020204030204" pitchFamily="34" charset="0"/>
                <a:cs typeface="Arial" panose="020B0604020202020204" pitchFamily="34" charset="0"/>
              </a:rPr>
              <a:t>abordabilité</a:t>
            </a:r>
            <a:r>
              <a:rPr lang="fr-CA" sz="1200" kern="100">
                <a:effectLst/>
                <a:latin typeface="Calibri" panose="020F0502020204030204" pitchFamily="34" charset="0"/>
                <a:ea typeface="Calibri" panose="020F0502020204030204" pitchFamily="34" charset="0"/>
                <a:cs typeface="Arial" panose="020B0604020202020204" pitchFamily="34" charset="0"/>
              </a:rPr>
              <a:t> du logement avait affiché une amélioration en 2021, à la suite d’une augmentation temporaire du revenu découlant des prestations gouvernementales liées à la pandémie.</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a:effectLst/>
                <a:latin typeface="Calibri" panose="020F0502020204030204" pitchFamily="34" charset="0"/>
                <a:ea typeface="Calibri" panose="020F0502020204030204" pitchFamily="34" charset="0"/>
                <a:cs typeface="Arial" panose="020B0604020202020204" pitchFamily="34" charset="0"/>
              </a:rPr>
              <a:t>Une augmentation du loyer qui était inférieure à la croissance du revenu (+15,3 %) a permis à plus de ménages vivant dans un logement social et abordable de maintenir le revenu consacré aux frais de logement sous la barre des 30 %.</a:t>
            </a:r>
            <a:endParaRPr lang="en-US" sz="1000" kern="100">
              <a:effectLst/>
              <a:latin typeface="+mn-lt"/>
              <a:ea typeface="Calibri" panose="020F0502020204030204" pitchFamily="34" charset="0"/>
              <a:cs typeface="Calibri" panose="020F0502020204030204" pitchFamily="34" charset="0"/>
            </a:endParaRPr>
          </a:p>
          <a:p>
            <a:endParaRPr lang="en-US"/>
          </a:p>
        </p:txBody>
      </p:sp>
    </p:spTree>
    <p:extLst>
      <p:ext uri="{BB962C8B-B14F-4D97-AF65-F5344CB8AC3E}">
        <p14:creationId xmlns:p14="http://schemas.microsoft.com/office/powerpoint/2010/main" val="1626496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41421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46263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726797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541810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679969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888794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571515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260656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latin typeface="+mn-lt"/>
                <a:ea typeface="Calibri" panose="020F0502020204030204" pitchFamily="34" charset="0"/>
                <a:cs typeface="Times New Roman" panose="02020603050405020304" pitchFamily="18" charset="0"/>
              </a:rPr>
              <a:t>- Modification du contenu existant pour recueillir plus de renseignements sur le paiement et les conditions des prêts hypothécaires, les subventions au logement pour les locataires, les déménagements forcés (expulsions), l’expérience antérieure d’itinérance et d’itinérance cachée.</a:t>
            </a:r>
            <a:endParaRPr lang="en-US" sz="1200" kern="100"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141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2507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37872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mall leaf">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E62BAB1F-23DB-5F74-FD3F-BFAE6E672A1C}"/>
              </a:ext>
            </a:extLst>
          </p:cNvPr>
          <p:cNvSpPr>
            <a:spLocks noGrp="1"/>
          </p:cNvSpPr>
          <p:nvPr>
            <p:ph type="title"/>
          </p:nvPr>
        </p:nvSpPr>
        <p:spPr>
          <a:xfrm>
            <a:off x="479376" y="1628800"/>
            <a:ext cx="11305256"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9" name="Subtitle 2">
            <a:extLst>
              <a:ext uri="{FF2B5EF4-FFF2-40B4-BE49-F238E27FC236}">
                <a16:creationId xmlns:a16="http://schemas.microsoft.com/office/drawing/2014/main" id="{CDDC825D-5995-D902-343B-3E95A43BEB23}"/>
              </a:ext>
            </a:extLst>
          </p:cNvPr>
          <p:cNvSpPr>
            <a:spLocks noGrp="1"/>
          </p:cNvSpPr>
          <p:nvPr>
            <p:ph type="subTitle" idx="1"/>
          </p:nvPr>
        </p:nvSpPr>
        <p:spPr>
          <a:xfrm>
            <a:off x="479376" y="3573016"/>
            <a:ext cx="11305256" cy="1224137"/>
          </a:xfrm>
          <a:prstGeom prst="rect">
            <a:avLst/>
          </a:prstGeom>
          <a:noFill/>
        </p:spPr>
        <p:txBody>
          <a:bodyPr anchor="ct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225552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83BF3-D961-4243-1DEC-C94D3AE2E4FC}"/>
              </a:ext>
            </a:extLst>
          </p:cNvPr>
          <p:cNvSpPr>
            <a:spLocks noGrp="1"/>
          </p:cNvSpPr>
          <p:nvPr>
            <p:ph type="title"/>
          </p:nvPr>
        </p:nvSpPr>
        <p:spPr>
          <a:xfrm>
            <a:off x="407368" y="274638"/>
            <a:ext cx="11449272" cy="1066130"/>
          </a:xfrm>
          <a:prstGeom prst="rect">
            <a:avLst/>
          </a:prstGeom>
        </p:spPr>
        <p:txBody>
          <a:bodyPr anchor="ct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7EDF5AA5-741D-ABC8-FF59-18D06FCDBD5C}"/>
              </a:ext>
            </a:extLst>
          </p:cNvPr>
          <p:cNvSpPr>
            <a:spLocks noGrp="1"/>
          </p:cNvSpPr>
          <p:nvPr>
            <p:ph sz="half" idx="10"/>
          </p:nvPr>
        </p:nvSpPr>
        <p:spPr>
          <a:xfrm>
            <a:off x="407368" y="1412776"/>
            <a:ext cx="11449272" cy="472409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columns">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A127131F-0328-2D04-9A2C-93C67AE02A0E}"/>
              </a:ext>
            </a:extLst>
          </p:cNvPr>
          <p:cNvSpPr>
            <a:spLocks noGrp="1"/>
          </p:cNvSpPr>
          <p:nvPr>
            <p:ph type="title"/>
          </p:nvPr>
        </p:nvSpPr>
        <p:spPr>
          <a:xfrm>
            <a:off x="479376" y="274638"/>
            <a:ext cx="11305256" cy="962192"/>
          </a:xfrm>
          <a:prstGeom prst="rect">
            <a:avLst/>
          </a:prstGeom>
        </p:spPr>
        <p:txBody>
          <a:bodyPr vert="horz" lIns="91440" tIns="45720" rIns="91440" bIns="45720" rtlCol="0" anchor="ctr">
            <a:normAutofit/>
          </a:bodyPr>
          <a:lstStyle>
            <a:lvl1pPr>
              <a:defRPr sz="3600"/>
            </a:lvl1pPr>
          </a:lstStyle>
          <a:p>
            <a:r>
              <a:rPr lang="en-US" dirty="0"/>
              <a:t>Click to edit Master title style</a:t>
            </a:r>
            <a:endParaRPr lang="en-CA" dirty="0"/>
          </a:p>
        </p:txBody>
      </p:sp>
      <p:sp>
        <p:nvSpPr>
          <p:cNvPr id="9" name="Content Placeholder 2">
            <a:extLst>
              <a:ext uri="{FF2B5EF4-FFF2-40B4-BE49-F238E27FC236}">
                <a16:creationId xmlns:a16="http://schemas.microsoft.com/office/drawing/2014/main" id="{F45E5F10-4CE0-A5E4-14F0-74430BEC26B4}"/>
              </a:ext>
            </a:extLst>
          </p:cNvPr>
          <p:cNvSpPr>
            <a:spLocks noGrp="1"/>
          </p:cNvSpPr>
          <p:nvPr>
            <p:ph sz="half" idx="1"/>
          </p:nvPr>
        </p:nvSpPr>
        <p:spPr>
          <a:xfrm>
            <a:off x="479376" y="1297196"/>
            <a:ext cx="5472608" cy="4652084"/>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4" name="Content Placeholder 2">
            <a:extLst>
              <a:ext uri="{FF2B5EF4-FFF2-40B4-BE49-F238E27FC236}">
                <a16:creationId xmlns:a16="http://schemas.microsoft.com/office/drawing/2014/main" id="{CEB51C09-B628-E941-3C0F-E67FC65F1CAB}"/>
              </a:ext>
            </a:extLst>
          </p:cNvPr>
          <p:cNvSpPr>
            <a:spLocks noGrp="1"/>
          </p:cNvSpPr>
          <p:nvPr>
            <p:ph sz="half" idx="10"/>
          </p:nvPr>
        </p:nvSpPr>
        <p:spPr>
          <a:xfrm>
            <a:off x="6237514" y="1297196"/>
            <a:ext cx="5547118" cy="4652084"/>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513058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mall leaf">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E62BAB1F-23DB-5F74-FD3F-BFAE6E672A1C}"/>
              </a:ext>
            </a:extLst>
          </p:cNvPr>
          <p:cNvSpPr>
            <a:spLocks noGrp="1"/>
          </p:cNvSpPr>
          <p:nvPr>
            <p:ph type="title"/>
          </p:nvPr>
        </p:nvSpPr>
        <p:spPr>
          <a:xfrm>
            <a:off x="609600" y="548680"/>
            <a:ext cx="9374832" cy="2592288"/>
          </a:xfrm>
          <a:prstGeom prst="rect">
            <a:avLst/>
          </a:prstGeom>
        </p:spPr>
        <p:txBody>
          <a:bodyPr vert="horz" lIns="91440" tIns="45720" rIns="91440" bIns="45720" rtlCol="0" anchor="ctr">
            <a:normAutofit/>
          </a:bodyPr>
          <a:lstStyle>
            <a:lvl1pPr algn="l">
              <a:defRPr sz="4800"/>
            </a:lvl1pPr>
          </a:lstStyle>
          <a:p>
            <a:r>
              <a:rPr lang="en-US" dirty="0"/>
              <a:t>Click to edit Master title style</a:t>
            </a:r>
            <a:endParaRPr lang="en-CA" dirty="0"/>
          </a:p>
        </p:txBody>
      </p:sp>
      <p:sp>
        <p:nvSpPr>
          <p:cNvPr id="9" name="Subtitle 2">
            <a:extLst>
              <a:ext uri="{FF2B5EF4-FFF2-40B4-BE49-F238E27FC236}">
                <a16:creationId xmlns:a16="http://schemas.microsoft.com/office/drawing/2014/main" id="{CDDC825D-5995-D902-343B-3E95A43BEB23}"/>
              </a:ext>
            </a:extLst>
          </p:cNvPr>
          <p:cNvSpPr>
            <a:spLocks noGrp="1"/>
          </p:cNvSpPr>
          <p:nvPr>
            <p:ph type="subTitle" idx="1"/>
          </p:nvPr>
        </p:nvSpPr>
        <p:spPr>
          <a:xfrm>
            <a:off x="609600" y="3573016"/>
            <a:ext cx="7950598" cy="2079104"/>
          </a:xfrm>
          <a:prstGeom prst="rect">
            <a:avLst/>
          </a:prstGeom>
          <a:noFill/>
        </p:spPr>
        <p:txBody>
          <a:bodyPr anchor="t">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2348760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3CCDCFB-A602-EFE9-299B-34B1BB1288FD}"/>
              </a:ext>
            </a:extLst>
          </p:cNvPr>
          <p:cNvSpPr>
            <a:spLocks noGrp="1"/>
          </p:cNvSpPr>
          <p:nvPr>
            <p:ph type="title"/>
          </p:nvPr>
        </p:nvSpPr>
        <p:spPr>
          <a:xfrm>
            <a:off x="407368" y="274638"/>
            <a:ext cx="11449272" cy="1066130"/>
          </a:xfrm>
          <a:prstGeom prst="rect">
            <a:avLst/>
          </a:prstGeom>
        </p:spPr>
        <p:txBody>
          <a:bodyPr anchor="ctr"/>
          <a:lstStyle>
            <a:lvl1pPr>
              <a:defRPr sz="3600"/>
            </a:lvl1pPr>
          </a:lstStyle>
          <a:p>
            <a:r>
              <a:rPr lang="en-US"/>
              <a:t>Click to edit Master title style</a:t>
            </a:r>
          </a:p>
        </p:txBody>
      </p:sp>
      <p:sp>
        <p:nvSpPr>
          <p:cNvPr id="6" name="Content Placeholder 2">
            <a:extLst>
              <a:ext uri="{FF2B5EF4-FFF2-40B4-BE49-F238E27FC236}">
                <a16:creationId xmlns:a16="http://schemas.microsoft.com/office/drawing/2014/main" id="{984E31D6-C31E-77EE-79A5-2D386518D8AB}"/>
              </a:ext>
            </a:extLst>
          </p:cNvPr>
          <p:cNvSpPr>
            <a:spLocks noGrp="1"/>
          </p:cNvSpPr>
          <p:nvPr>
            <p:ph sz="half" idx="10"/>
          </p:nvPr>
        </p:nvSpPr>
        <p:spPr>
          <a:xfrm>
            <a:off x="407368" y="1412776"/>
            <a:ext cx="11449272" cy="472409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8396917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F17808-6B54-2C57-20F3-9E66E29ED294}"/>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bwMode="auto">
          <a:xfrm>
            <a:off x="1" y="5551267"/>
            <a:ext cx="12192000" cy="1306733"/>
          </a:xfrm>
          <a:prstGeom prst="rect">
            <a:avLst/>
          </a:prstGeom>
        </p:spPr>
      </p:pic>
      <p:sp>
        <p:nvSpPr>
          <p:cNvPr id="4" name="TextBox 3">
            <a:extLst>
              <a:ext uri="{FF2B5EF4-FFF2-40B4-BE49-F238E27FC236}">
                <a16:creationId xmlns:a16="http://schemas.microsoft.com/office/drawing/2014/main" id="{E3FC87DC-E05F-A7E9-9415-7FC5F0DFF73A}"/>
              </a:ext>
            </a:extLst>
          </p:cNvPr>
          <p:cNvSpPr txBox="1"/>
          <p:nvPr userDrawn="1">
            <p:extLst>
              <p:ext uri="{1162E1C5-73C7-4A58-AE30-91384D911F3F}">
                <p184:classification xmlns:p184="http://schemas.microsoft.com/office/powerpoint/2018/4/main" val="hdr"/>
              </p:ext>
            </p:extLst>
          </p:nvPr>
        </p:nvSpPr>
        <p:spPr>
          <a:xfrm>
            <a:off x="5447475" y="63500"/>
            <a:ext cx="1325562"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Unclassified-Non classifié</a:t>
            </a:r>
          </a:p>
        </p:txBody>
      </p:sp>
      <p:sp>
        <p:nvSpPr>
          <p:cNvPr id="6" name="TextBox 5">
            <a:extLst>
              <a:ext uri="{FF2B5EF4-FFF2-40B4-BE49-F238E27FC236}">
                <a16:creationId xmlns:a16="http://schemas.microsoft.com/office/drawing/2014/main" id="{A89FDB54-0AFC-2963-0903-3D1221C79F26}"/>
              </a:ext>
            </a:extLst>
          </p:cNvPr>
          <p:cNvSpPr txBox="1"/>
          <p:nvPr userDrawn="1">
            <p:extLst>
              <p:ext uri="{1162E1C5-73C7-4A58-AE30-91384D911F3F}">
                <p184:classification xmlns:p184="http://schemas.microsoft.com/office/powerpoint/2018/4/main" val="ftr"/>
              </p:ext>
            </p:extLst>
          </p:nvPr>
        </p:nvSpPr>
        <p:spPr>
          <a:xfrm>
            <a:off x="5447475" y="6642100"/>
            <a:ext cx="1325562"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Unclassified-Non classifié</a:t>
            </a:r>
          </a:p>
        </p:txBody>
      </p:sp>
    </p:spTree>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E160E1-EA27-9275-98D0-8FC92F9AE899}"/>
              </a:ext>
              <a:ext uri="{C183D7F6-B498-43B3-948B-1728B52AA6E4}">
                <adec:decorative xmlns:adec="http://schemas.microsoft.com/office/drawing/2017/decorative" val="1"/>
              </a:ext>
            </a:extLst>
          </p:cNvPr>
          <p:cNvPicPr>
            <a:picLocks noChangeAspect="1"/>
          </p:cNvPicPr>
          <p:nvPr userDrawn="1"/>
        </p:nvPicPr>
        <p:blipFill rotWithShape="1">
          <a:blip r:embed="rId4"/>
          <a:srcRect t="1747" r="2079"/>
          <a:stretch/>
        </p:blipFill>
        <p:spPr>
          <a:xfrm>
            <a:off x="7787931" y="-1"/>
            <a:ext cx="4404069" cy="6858001"/>
          </a:xfrm>
          <a:prstGeom prst="rect">
            <a:avLst/>
          </a:prstGeom>
        </p:spPr>
      </p:pic>
      <p:pic>
        <p:nvPicPr>
          <p:cNvPr id="3" name="Picture 2">
            <a:extLst>
              <a:ext uri="{FF2B5EF4-FFF2-40B4-BE49-F238E27FC236}">
                <a16:creationId xmlns:a16="http://schemas.microsoft.com/office/drawing/2014/main" id="{B67B15B0-D848-F07B-8C97-04B361706A8F}"/>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1" y="5897845"/>
            <a:ext cx="12192000" cy="962855"/>
          </a:xfrm>
          <a:prstGeom prst="rect">
            <a:avLst/>
          </a:prstGeom>
        </p:spPr>
      </p:pic>
      <p:pic>
        <p:nvPicPr>
          <p:cNvPr id="4" name="Picture 3">
            <a:extLst>
              <a:ext uri="{FF2B5EF4-FFF2-40B4-BE49-F238E27FC236}">
                <a16:creationId xmlns:a16="http://schemas.microsoft.com/office/drawing/2014/main" id="{A44D0511-45D1-BDFB-7DB8-8DFCD91D8DEC}"/>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7802880" y="2236514"/>
            <a:ext cx="4389120" cy="4621485"/>
          </a:xfrm>
          <a:prstGeom prst="rect">
            <a:avLst/>
          </a:prstGeom>
        </p:spPr>
      </p:pic>
      <p:sp>
        <p:nvSpPr>
          <p:cNvPr id="7" name="TextBox 6">
            <a:extLst>
              <a:ext uri="{FF2B5EF4-FFF2-40B4-BE49-F238E27FC236}">
                <a16:creationId xmlns:a16="http://schemas.microsoft.com/office/drawing/2014/main" id="{E11D410A-3208-1A95-9516-670E456C17F8}"/>
              </a:ext>
            </a:extLst>
          </p:cNvPr>
          <p:cNvSpPr txBox="1"/>
          <p:nvPr userDrawn="1">
            <p:extLst>
              <p:ext uri="{1162E1C5-73C7-4A58-AE30-91384D911F3F}">
                <p184:classification xmlns:p184="http://schemas.microsoft.com/office/powerpoint/2018/4/main" val="hdr"/>
              </p:ext>
            </p:extLst>
          </p:nvPr>
        </p:nvSpPr>
        <p:spPr>
          <a:xfrm>
            <a:off x="5447475" y="63500"/>
            <a:ext cx="1325562"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Unclassified-Non classifié</a:t>
            </a:r>
          </a:p>
        </p:txBody>
      </p:sp>
      <p:sp>
        <p:nvSpPr>
          <p:cNvPr id="8" name="TextBox 7">
            <a:extLst>
              <a:ext uri="{FF2B5EF4-FFF2-40B4-BE49-F238E27FC236}">
                <a16:creationId xmlns:a16="http://schemas.microsoft.com/office/drawing/2014/main" id="{B7776363-1540-8B5D-7E9B-32DF77461936}"/>
              </a:ext>
            </a:extLst>
          </p:cNvPr>
          <p:cNvSpPr txBox="1"/>
          <p:nvPr userDrawn="1">
            <p:extLst>
              <p:ext uri="{1162E1C5-73C7-4A58-AE30-91384D911F3F}">
                <p184:classification xmlns:p184="http://schemas.microsoft.com/office/powerpoint/2018/4/main" val="ftr"/>
              </p:ext>
            </p:extLst>
          </p:nvPr>
        </p:nvSpPr>
        <p:spPr>
          <a:xfrm>
            <a:off x="5447475" y="6642100"/>
            <a:ext cx="1325562"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Unclassified-Non classifié</a:t>
            </a:r>
          </a:p>
        </p:txBody>
      </p:sp>
    </p:spTree>
    <p:extLst>
      <p:ext uri="{BB962C8B-B14F-4D97-AF65-F5344CB8AC3E}">
        <p14:creationId xmlns:p14="http://schemas.microsoft.com/office/powerpoint/2010/main" val="3064181028"/>
      </p:ext>
    </p:extLst>
  </p:cSld>
  <p:clrMap bg1="lt1" tx1="dk1" bg2="lt2" tx2="dk2" accent1="accent1" accent2="accent2" accent3="accent3" accent4="accent4" accent5="accent5" accent6="accent6" hlink="hlink" folHlink="folHlink"/>
  <p:sldLayoutIdLst>
    <p:sldLayoutId id="2147483664" r:id="rId1"/>
    <p:sldLayoutId id="2147483665"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150.statcan.gc.ca/n1/daily-quotidien/240910/dq240910b-fra.htm" TargetMode="External"/><Relationship Id="rId7" Type="http://schemas.openxmlformats.org/officeDocument/2006/relationships/hyperlink" Target="https://www.cmhc-schl.gc.ca/professionnels/marche-du-logement-donnees-et-recherche/recherche-sur-le-logement/enquetes-sur-le-logement/enquete-canadienne-sur-le-logemen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cmhc-schl.gc.ca/lobservateur-du-logement/2024/enquete-canadienne-sur-logement-2022" TargetMode="External"/><Relationship Id="rId5" Type="http://schemas.openxmlformats.org/officeDocument/2006/relationships/hyperlink" Target="https://www150.statcan.gc.ca/n1/pub/46-28-0001/2025001/article/00002-fra.htm" TargetMode="External"/><Relationship Id="rId4" Type="http://schemas.openxmlformats.org/officeDocument/2006/relationships/hyperlink" Target="https://www150.statcan.gc.ca/n1/fr/type/donnees" TargetMode="Externa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chart" Target="../charts/char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6.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hyperlink" Target="https://www150.statcan.gc.ca/n1/fr/type/donnees?sourcecode=5269&amp;archive=2" TargetMode="External"/><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3" Type="http://schemas.openxmlformats.org/officeDocument/2006/relationships/slideLayout" Target="../slideLayouts/slideLayout1.xml"/><Relationship Id="rId18" Type="http://schemas.openxmlformats.org/officeDocument/2006/relationships/hyperlink" Target="https://www150.statcan.gc.ca/n1/dai-quo/index-fra.htm" TargetMode="External"/><Relationship Id="rId26" Type="http://schemas.openxmlformats.org/officeDocument/2006/relationships/image" Target="../media/image9.png"/><Relationship Id="rId39" Type="http://schemas.openxmlformats.org/officeDocument/2006/relationships/hyperlink" Target="https://www.youtube.com/StatistiqueCanada" TargetMode="External"/><Relationship Id="rId21" Type="http://schemas.openxmlformats.org/officeDocument/2006/relationships/hyperlink" Target="https://www.statcan.gc.ca/fr/csd" TargetMode="External"/><Relationship Id="rId34" Type="http://schemas.openxmlformats.org/officeDocument/2006/relationships/image" Target="../media/image13.png"/><Relationship Id="rId7" Type="http://schemas.openxmlformats.org/officeDocument/2006/relationships/tags" Target="../tags/tag22.xml"/><Relationship Id="rId12" Type="http://schemas.openxmlformats.org/officeDocument/2006/relationships/tags" Target="../tags/tag27.xml"/><Relationship Id="rId17" Type="http://schemas.openxmlformats.org/officeDocument/2006/relationships/hyperlink" Target="https://www.statcan.gc.ca/o1/fr/plus" TargetMode="External"/><Relationship Id="rId25" Type="http://schemas.openxmlformats.org/officeDocument/2006/relationships/hyperlink" Target="https://www.statcan.gc.ca/fra/rb/applications-mobiles" TargetMode="External"/><Relationship Id="rId33" Type="http://schemas.openxmlformats.org/officeDocument/2006/relationships/hyperlink" Target="https://ca.linkedin.com/company/statcan" TargetMode="External"/><Relationship Id="rId38" Type="http://schemas.openxmlformats.org/officeDocument/2006/relationships/image" Target="../media/image15.png"/><Relationship Id="rId2" Type="http://schemas.openxmlformats.org/officeDocument/2006/relationships/tags" Target="../tags/tag17.xml"/><Relationship Id="rId16" Type="http://schemas.openxmlformats.org/officeDocument/2006/relationships/hyperlink" Target="https://www.statcan.gc.ca/fr/rb/balados" TargetMode="External"/><Relationship Id="rId20" Type="http://schemas.openxmlformats.org/officeDocument/2006/relationships/hyperlink" Target="https://www.statcan.gc.ca/fr/enquetes" TargetMode="External"/><Relationship Id="rId29" Type="http://schemas.openxmlformats.org/officeDocument/2006/relationships/hyperlink" Target="https://www.facebook.com/statistiquecanada" TargetMode="Externa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tags" Target="../tags/tag26.xml"/><Relationship Id="rId24" Type="http://schemas.openxmlformats.org/officeDocument/2006/relationships/hyperlink" Target="mailto:Jean-philippe.Deschamps-laporte@statcan.gc.ca" TargetMode="External"/><Relationship Id="rId32" Type="http://schemas.openxmlformats.org/officeDocument/2006/relationships/image" Target="../media/image12.png"/><Relationship Id="rId37" Type="http://schemas.openxmlformats.org/officeDocument/2006/relationships/hyperlink" Target="https://x.com/StatCan_fra" TargetMode="External"/><Relationship Id="rId40" Type="http://schemas.openxmlformats.org/officeDocument/2006/relationships/image" Target="../media/image16.png"/><Relationship Id="rId5" Type="http://schemas.openxmlformats.org/officeDocument/2006/relationships/tags" Target="../tags/tag20.xml"/><Relationship Id="rId15" Type="http://schemas.openxmlformats.org/officeDocument/2006/relationships/hyperlink" Target="https://www.statcan.gc.ca/fr/rb/applications-mobiles" TargetMode="External"/><Relationship Id="rId23" Type="http://schemas.openxmlformats.org/officeDocument/2006/relationships/hyperlink" Target="mailto:infostats@statcan.gc.ca" TargetMode="External"/><Relationship Id="rId28" Type="http://schemas.openxmlformats.org/officeDocument/2006/relationships/image" Target="../media/image10.png"/><Relationship Id="rId36" Type="http://schemas.openxmlformats.org/officeDocument/2006/relationships/image" Target="../media/image14.png"/><Relationship Id="rId10" Type="http://schemas.openxmlformats.org/officeDocument/2006/relationships/tags" Target="../tags/tag25.xml"/><Relationship Id="rId19" Type="http://schemas.openxmlformats.org/officeDocument/2006/relationships/hyperlink" Target="https://www.statcan.gc.ca/fr/debut" TargetMode="External"/><Relationship Id="rId31" Type="http://schemas.openxmlformats.org/officeDocument/2006/relationships/hyperlink" Target="https://instagram.com/statcan_fra/" TargetMode="External"/><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notesSlide" Target="../notesSlides/notesSlide14.xml"/><Relationship Id="rId22" Type="http://schemas.openxmlformats.org/officeDocument/2006/relationships/hyperlink" Target="https://www.statcan.gc.ca/msc/fr/monstatcan/a-propos" TargetMode="External"/><Relationship Id="rId27" Type="http://schemas.openxmlformats.org/officeDocument/2006/relationships/hyperlink" Target="https://www.statcan.gc.ca/fra/rb/balados" TargetMode="External"/><Relationship Id="rId30" Type="http://schemas.openxmlformats.org/officeDocument/2006/relationships/image" Target="../media/image11.png"/><Relationship Id="rId35" Type="http://schemas.openxmlformats.org/officeDocument/2006/relationships/hyperlink" Target="https://www.reddit.com/user/StatCanada/" TargetMode="External"/><Relationship Id="rId8" Type="http://schemas.openxmlformats.org/officeDocument/2006/relationships/tags" Target="../tags/tag23.xml"/><Relationship Id="rId3"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E881B-07D2-0629-C52B-8D2B5E7021C4}"/>
              </a:ext>
            </a:extLst>
          </p:cNvPr>
          <p:cNvSpPr>
            <a:spLocks noGrp="1"/>
          </p:cNvSpPr>
          <p:nvPr>
            <p:ph type="title"/>
          </p:nvPr>
        </p:nvSpPr>
        <p:spPr>
          <a:xfrm>
            <a:off x="609600" y="548680"/>
            <a:ext cx="9878888" cy="2592288"/>
          </a:xfrm>
        </p:spPr>
        <p:txBody>
          <a:bodyPr/>
          <a:lstStyle/>
          <a:p>
            <a:r>
              <a:rPr lang="fr-FR" dirty="0">
                <a:ea typeface="+mj-lt"/>
                <a:cs typeface="+mj-lt"/>
              </a:rPr>
              <a:t>Enquête canadienne sur le logement de 2022</a:t>
            </a:r>
          </a:p>
        </p:txBody>
      </p:sp>
      <p:sp>
        <p:nvSpPr>
          <p:cNvPr id="3" name="Subtitle 2">
            <a:extLst>
              <a:ext uri="{FF2B5EF4-FFF2-40B4-BE49-F238E27FC236}">
                <a16:creationId xmlns:a16="http://schemas.microsoft.com/office/drawing/2014/main" id="{0D7FD21E-EE7B-AB84-7328-269C24F12BF6}"/>
              </a:ext>
            </a:extLst>
          </p:cNvPr>
          <p:cNvSpPr>
            <a:spLocks noGrp="1"/>
          </p:cNvSpPr>
          <p:nvPr>
            <p:ph type="subTitle" idx="1"/>
          </p:nvPr>
        </p:nvSpPr>
        <p:spPr>
          <a:xfrm>
            <a:off x="609600" y="3140968"/>
            <a:ext cx="5342384" cy="2304256"/>
          </a:xfrm>
        </p:spPr>
        <p:txBody>
          <a:bodyPr lIns="91440" tIns="45720" rIns="91440" bIns="45720" anchor="t">
            <a:normAutofit fontScale="77500" lnSpcReduction="20000"/>
          </a:bodyPr>
          <a:lstStyle/>
          <a:p>
            <a:r>
              <a:rPr lang="en-US" dirty="0" err="1"/>
              <a:t>Webinaire</a:t>
            </a:r>
            <a:r>
              <a:rPr lang="en-US" dirty="0"/>
              <a:t> pour </a:t>
            </a:r>
            <a:r>
              <a:rPr lang="en-US" dirty="0" err="1"/>
              <a:t>l'Institut</a:t>
            </a:r>
            <a:r>
              <a:rPr lang="en-US" dirty="0"/>
              <a:t> </a:t>
            </a:r>
            <a:r>
              <a:rPr lang="en-US" dirty="0" err="1"/>
              <a:t>canadien</a:t>
            </a:r>
            <a:r>
              <a:rPr lang="en-US" dirty="0"/>
              <a:t> des </a:t>
            </a:r>
            <a:r>
              <a:rPr lang="en-US" dirty="0" err="1"/>
              <a:t>urbanistes</a:t>
            </a:r>
            <a:endParaRPr lang="en-US" dirty="0" err="1">
              <a:ea typeface="Tahoma"/>
              <a:cs typeface="Tahoma"/>
            </a:endParaRPr>
          </a:p>
          <a:p>
            <a:r>
              <a:rPr lang="en-US" dirty="0">
                <a:ea typeface="Tahoma"/>
                <a:cs typeface="Tahoma"/>
              </a:rPr>
              <a:t>26 </a:t>
            </a:r>
            <a:r>
              <a:rPr lang="en-US" dirty="0" err="1">
                <a:ea typeface="Tahoma"/>
                <a:cs typeface="Tahoma"/>
              </a:rPr>
              <a:t>février</a:t>
            </a:r>
            <a:r>
              <a:rPr lang="en-US" dirty="0">
                <a:ea typeface="Tahoma"/>
                <a:cs typeface="Tahoma"/>
              </a:rPr>
              <a:t> 2025</a:t>
            </a:r>
          </a:p>
          <a:p>
            <a:endParaRPr lang="en-US" dirty="0">
              <a:ea typeface="Tahoma"/>
              <a:cs typeface="Tahoma"/>
            </a:endParaRPr>
          </a:p>
          <a:p>
            <a:r>
              <a:rPr lang="en-US" dirty="0">
                <a:ea typeface="Tahoma"/>
                <a:cs typeface="Tahoma"/>
              </a:rPr>
              <a:t>Jean-Philippe Deschamps-Laporte</a:t>
            </a:r>
          </a:p>
          <a:p>
            <a:r>
              <a:rPr lang="en-US" dirty="0">
                <a:ea typeface="Tahoma"/>
                <a:cs typeface="Tahoma"/>
              </a:rPr>
              <a:t>Tania Bourassa-Ochoa, </a:t>
            </a:r>
            <a:r>
              <a:rPr lang="en-US" sz="2400" i="1" dirty="0">
                <a:ea typeface="Tahoma"/>
                <a:cs typeface="Tahoma"/>
              </a:rPr>
              <a:t>Société Canadienne </a:t>
            </a:r>
            <a:r>
              <a:rPr lang="en-US" sz="2400" i="1" dirty="0" err="1">
                <a:ea typeface="Tahoma"/>
                <a:cs typeface="Tahoma"/>
              </a:rPr>
              <a:t>d’Hypothèques</a:t>
            </a:r>
            <a:r>
              <a:rPr lang="en-US" sz="2400" i="1" dirty="0">
                <a:ea typeface="Tahoma"/>
                <a:cs typeface="Tahoma"/>
              </a:rPr>
              <a:t> et de </a:t>
            </a:r>
            <a:r>
              <a:rPr lang="en-US" sz="2400" i="1" dirty="0" err="1">
                <a:ea typeface="Tahoma"/>
                <a:cs typeface="Tahoma"/>
              </a:rPr>
              <a:t>Logement</a:t>
            </a:r>
            <a:endParaRPr lang="en-US" sz="2400" i="1" dirty="0">
              <a:ea typeface="Tahoma"/>
              <a:cs typeface="Tahoma"/>
            </a:endParaRPr>
          </a:p>
        </p:txBody>
      </p:sp>
    </p:spTree>
    <p:extLst>
      <p:ext uri="{BB962C8B-B14F-4D97-AF65-F5344CB8AC3E}">
        <p14:creationId xmlns:p14="http://schemas.microsoft.com/office/powerpoint/2010/main" val="3488559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4B770-AA3D-F78A-9E0F-B70E71736365}"/>
              </a:ext>
            </a:extLst>
          </p:cNvPr>
          <p:cNvSpPr>
            <a:spLocks noGrp="1"/>
          </p:cNvSpPr>
          <p:nvPr>
            <p:ph type="title"/>
            <p:custDataLst>
              <p:tags r:id="rId1"/>
            </p:custDataLst>
          </p:nvPr>
        </p:nvSpPr>
        <p:spPr/>
        <p:txBody>
          <a:bodyPr>
            <a:normAutofit fontScale="90000"/>
          </a:bodyPr>
          <a:lstStyle/>
          <a:p>
            <a:pPr algn="l"/>
            <a:r>
              <a:rPr lang="fr-FR" sz="3600" b="0" dirty="0">
                <a:ea typeface="+mj-lt"/>
                <a:cs typeface="+mj-lt"/>
              </a:rPr>
              <a:t>Qu’est-ce que l’Enquête </a:t>
            </a:r>
            <a:br>
              <a:rPr lang="fr-FR" sz="3600" b="0" dirty="0">
                <a:ea typeface="+mj-lt"/>
                <a:cs typeface="+mj-lt"/>
              </a:rPr>
            </a:br>
            <a:r>
              <a:rPr lang="fr-FR" sz="3600" b="0" dirty="0">
                <a:ea typeface="+mj-lt"/>
                <a:cs typeface="+mj-lt"/>
              </a:rPr>
              <a:t>canadienne sur le logement (ECL)?</a:t>
            </a:r>
            <a:endParaRPr lang="en-US" dirty="0"/>
          </a:p>
        </p:txBody>
      </p:sp>
      <p:sp>
        <p:nvSpPr>
          <p:cNvPr id="3" name="Content Placeholder 2">
            <a:extLst>
              <a:ext uri="{FF2B5EF4-FFF2-40B4-BE49-F238E27FC236}">
                <a16:creationId xmlns:a16="http://schemas.microsoft.com/office/drawing/2014/main" id="{15089CF8-A27D-0413-62D9-108FDC363E82}"/>
              </a:ext>
            </a:extLst>
          </p:cNvPr>
          <p:cNvSpPr>
            <a:spLocks noGrp="1"/>
          </p:cNvSpPr>
          <p:nvPr>
            <p:ph sz="half" idx="10"/>
            <p:custDataLst>
              <p:tags r:id="rId2"/>
            </p:custDataLst>
          </p:nvPr>
        </p:nvSpPr>
        <p:spPr>
          <a:xfrm>
            <a:off x="407368" y="1412776"/>
            <a:ext cx="7999784" cy="4724092"/>
          </a:xfrm>
        </p:spPr>
        <p:txBody>
          <a:bodyPr>
            <a:normAutofit/>
          </a:bodyPr>
          <a:lstStyle/>
          <a:p>
            <a:r>
              <a:rPr lang="fr-FR" sz="2000" dirty="0">
                <a:ea typeface="Lato"/>
                <a:cs typeface="Lato"/>
              </a:rPr>
              <a:t>L’ECL est une </a:t>
            </a:r>
            <a:r>
              <a:rPr lang="fr-FR" sz="2000" b="1" dirty="0">
                <a:ea typeface="Lato"/>
                <a:cs typeface="Lato"/>
              </a:rPr>
              <a:t>enquête biennale </a:t>
            </a:r>
            <a:r>
              <a:rPr lang="fr-FR" sz="2000" dirty="0">
                <a:ea typeface="Lato"/>
                <a:cs typeface="Lato"/>
              </a:rPr>
              <a:t>menée en partenariat avec la Société canadienne d’hypothèques et de logement (SCHL) qui a été lancée en 2018 et qui se déroulera sur une période de 10 ans. </a:t>
            </a:r>
          </a:p>
          <a:p>
            <a:r>
              <a:rPr lang="fr-FR" sz="2000" dirty="0">
                <a:ea typeface="Lato"/>
                <a:cs typeface="Lato"/>
              </a:rPr>
              <a:t>Elle permet de recueillir des renseignements sur </a:t>
            </a:r>
            <a:r>
              <a:rPr lang="fr-FR" sz="2000" b="1" dirty="0">
                <a:ea typeface="Lato"/>
                <a:cs typeface="Lato"/>
              </a:rPr>
              <a:t>les logements, les communautés, ainsi que sur les besoins et les expériences en matière de logement </a:t>
            </a:r>
            <a:r>
              <a:rPr lang="fr-FR" sz="2000" dirty="0">
                <a:ea typeface="Lato"/>
                <a:cs typeface="Lato"/>
              </a:rPr>
              <a:t>des ménages canadiens.</a:t>
            </a:r>
          </a:p>
          <a:p>
            <a:r>
              <a:rPr lang="fr-FR" sz="2000" dirty="0">
                <a:ea typeface="Lato"/>
                <a:cs typeface="Lato"/>
              </a:rPr>
              <a:t>Elle fournit des statistiques détaillées et précises sur les ménages </a:t>
            </a:r>
            <a:r>
              <a:rPr lang="fr-CA" sz="2000" dirty="0"/>
              <a:t>occupant des </a:t>
            </a:r>
            <a:r>
              <a:rPr lang="fr-FR" sz="2000" b="1" dirty="0">
                <a:ea typeface="Lato"/>
                <a:cs typeface="Lato"/>
              </a:rPr>
              <a:t>logements sociaux et abordables</a:t>
            </a:r>
            <a:r>
              <a:rPr lang="fr-FR" sz="2000" dirty="0">
                <a:ea typeface="Lato"/>
                <a:cs typeface="Lato"/>
              </a:rPr>
              <a:t>.</a:t>
            </a:r>
          </a:p>
          <a:p>
            <a:r>
              <a:rPr lang="fr-FR" sz="2000" dirty="0">
                <a:ea typeface="Lato"/>
                <a:cs typeface="Lato"/>
              </a:rPr>
              <a:t>Elle s’inscrit dans le cadre de l’</a:t>
            </a:r>
            <a:r>
              <a:rPr lang="fr-FR" sz="2000" b="1" dirty="0">
                <a:ea typeface="Lato"/>
                <a:cs typeface="Lato"/>
              </a:rPr>
              <a:t>engagement consistant à fournir des renseignements nouveaux, plus nombreux et de meilleure qualité sur le logement </a:t>
            </a:r>
            <a:r>
              <a:rPr lang="fr-FR" sz="2000" dirty="0">
                <a:ea typeface="Lato"/>
                <a:cs typeface="Lato"/>
              </a:rPr>
              <a:t>de la Stratégie nationale sur le logement (SNL), laquelle vise à favoriser de meilleurs résultats en matière de logement pour </a:t>
            </a:r>
            <a:r>
              <a:rPr lang="fr-CA" sz="2000" dirty="0">
                <a:ea typeface="Lato"/>
                <a:cs typeface="Lato"/>
              </a:rPr>
              <a:t>toute la population canadienne. </a:t>
            </a:r>
            <a:endParaRPr lang="en-US" sz="2000" dirty="0">
              <a:ea typeface="Lato"/>
              <a:cs typeface="Lato"/>
            </a:endParaRPr>
          </a:p>
          <a:p>
            <a:endParaRPr lang="en-US" sz="2000" dirty="0"/>
          </a:p>
        </p:txBody>
      </p:sp>
      <p:pic>
        <p:nvPicPr>
          <p:cNvPr id="4" name="Picture 5" descr="A hand opening a door lock&#10;&#10;Description automatically generated">
            <a:extLst>
              <a:ext uri="{FF2B5EF4-FFF2-40B4-BE49-F238E27FC236}">
                <a16:creationId xmlns:a16="http://schemas.microsoft.com/office/drawing/2014/main" id="{FA2D7DCF-5BDB-E07B-4887-B84636E171E5}"/>
              </a:ext>
            </a:extLst>
          </p:cNvPr>
          <p:cNvPicPr>
            <a:picLocks noChangeAspect="1"/>
          </p:cNvPicPr>
          <p:nvPr>
            <p:custDataLst>
              <p:tags r:id="rId3"/>
            </p:custDataLst>
          </p:nvPr>
        </p:nvPicPr>
        <p:blipFill>
          <a:blip r:embed="rId7"/>
          <a:stretch>
            <a:fillRect/>
          </a:stretch>
        </p:blipFill>
        <p:spPr>
          <a:xfrm>
            <a:off x="9073095" y="1214105"/>
            <a:ext cx="2743200" cy="3660147"/>
          </a:xfrm>
          <a:prstGeom prst="rect">
            <a:avLst/>
          </a:prstGeom>
        </p:spPr>
      </p:pic>
      <p:sp>
        <p:nvSpPr>
          <p:cNvPr id="5" name="TextBox 4">
            <a:extLst>
              <a:ext uri="{FF2B5EF4-FFF2-40B4-BE49-F238E27FC236}">
                <a16:creationId xmlns:a16="http://schemas.microsoft.com/office/drawing/2014/main" id="{0E25C27F-16AA-53D9-D6F0-16DD6A648DCE}"/>
              </a:ext>
            </a:extLst>
          </p:cNvPr>
          <p:cNvSpPr txBox="1"/>
          <p:nvPr>
            <p:custDataLst>
              <p:tags r:id="rId4"/>
            </p:custDataLst>
          </p:nvPr>
        </p:nvSpPr>
        <p:spPr>
          <a:xfrm>
            <a:off x="8544272" y="4861879"/>
            <a:ext cx="3800846" cy="461665"/>
          </a:xfrm>
          <a:prstGeom prst="rect">
            <a:avLst/>
          </a:prstGeom>
          <a:noFill/>
        </p:spPr>
        <p:txBody>
          <a:bodyPr wrap="square" rtlCol="0">
            <a:spAutoFit/>
          </a:bodyPr>
          <a:lstStyle/>
          <a:p>
            <a:r>
              <a:rPr lang="fr-FR" sz="1200" b="1" i="1" dirty="0"/>
              <a:t>L’information sur le logement est la CLÉ pour </a:t>
            </a:r>
          </a:p>
          <a:p>
            <a:r>
              <a:rPr lang="fr-FR" sz="1200" b="1" i="1" dirty="0"/>
              <a:t>surmonter les difficultés liées au logement</a:t>
            </a:r>
            <a:endParaRPr lang="en-CA" sz="1200" b="1" i="1" dirty="0"/>
          </a:p>
        </p:txBody>
      </p:sp>
    </p:spTree>
    <p:extLst>
      <p:ext uri="{BB962C8B-B14F-4D97-AF65-F5344CB8AC3E}">
        <p14:creationId xmlns:p14="http://schemas.microsoft.com/office/powerpoint/2010/main" val="3015899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A547E97-0CAB-38D4-BA1D-33740CA94271}"/>
              </a:ext>
            </a:extLst>
          </p:cNvPr>
          <p:cNvSpPr>
            <a:spLocks noGrp="1"/>
          </p:cNvSpPr>
          <p:nvPr>
            <p:ph type="title"/>
          </p:nvPr>
        </p:nvSpPr>
        <p:spPr/>
        <p:txBody>
          <a:bodyPr anchor="b">
            <a:noAutofit/>
          </a:bodyPr>
          <a:lstStyle/>
          <a:p>
            <a:pPr algn="l"/>
            <a:r>
              <a:rPr lang="fr-FR" sz="4200" dirty="0"/>
              <a:t>Aperçu des concepts de l’ECL</a:t>
            </a:r>
            <a:endParaRPr lang="en-US" sz="4200" dirty="0"/>
          </a:p>
        </p:txBody>
      </p:sp>
      <p:sp>
        <p:nvSpPr>
          <p:cNvPr id="5" name="TextBox 4">
            <a:extLst>
              <a:ext uri="{FF2B5EF4-FFF2-40B4-BE49-F238E27FC236}">
                <a16:creationId xmlns:a16="http://schemas.microsoft.com/office/drawing/2014/main" id="{8B838D31-9150-BEC6-7930-B0038FE0E6B3}"/>
              </a:ext>
            </a:extLst>
          </p:cNvPr>
          <p:cNvSpPr txBox="1"/>
          <p:nvPr/>
        </p:nvSpPr>
        <p:spPr>
          <a:xfrm>
            <a:off x="838200" y="1947604"/>
            <a:ext cx="5245896" cy="646331"/>
          </a:xfrm>
          <a:prstGeom prst="rect">
            <a:avLst/>
          </a:prstGeom>
          <a:noFill/>
        </p:spPr>
        <p:txBody>
          <a:bodyPr wrap="square" rtlCol="0">
            <a:spAutoFit/>
          </a:bodyPr>
          <a:lstStyle/>
          <a:p>
            <a:pPr marL="0" algn="l" rtl="0" eaLnBrk="1" fontAlgn="t" latinLnBrk="0" hangingPunct="1">
              <a:spcBef>
                <a:spcPts val="0"/>
              </a:spcBef>
              <a:spcAft>
                <a:spcPts val="0"/>
              </a:spcAft>
            </a:pPr>
            <a:r>
              <a:rPr lang="fr-FR" sz="1800" b="1" i="0" u="none" strike="noStrike" kern="1200" dirty="0">
                <a:solidFill>
                  <a:srgbClr val="000000"/>
                </a:solidFill>
                <a:effectLst/>
                <a:latin typeface="Tahoma" panose="020B0604030504040204" pitchFamily="34" charset="0"/>
              </a:rPr>
              <a:t>Géographies d'intérêt :</a:t>
            </a:r>
          </a:p>
          <a:p>
            <a:pPr marL="0" algn="l" rtl="0" eaLnBrk="1" fontAlgn="t" latinLnBrk="0" hangingPunct="1">
              <a:spcBef>
                <a:spcPts val="0"/>
              </a:spcBef>
              <a:spcAft>
                <a:spcPts val="0"/>
              </a:spcAft>
            </a:pPr>
            <a:r>
              <a:rPr lang="fr-FR" sz="1800" i="0" u="none" strike="noStrike" kern="1200" dirty="0">
                <a:solidFill>
                  <a:srgbClr val="000000"/>
                </a:solidFill>
                <a:effectLst/>
                <a:latin typeface="Tahoma" panose="020B0604030504040204" pitchFamily="34" charset="0"/>
              </a:rPr>
              <a:t>Provinces et 16 plus grandes RMR/AR</a:t>
            </a:r>
            <a:endParaRPr lang="en-US" dirty="0"/>
          </a:p>
        </p:txBody>
      </p:sp>
      <p:sp>
        <p:nvSpPr>
          <p:cNvPr id="6" name="TextBox 5">
            <a:extLst>
              <a:ext uri="{FF2B5EF4-FFF2-40B4-BE49-F238E27FC236}">
                <a16:creationId xmlns:a16="http://schemas.microsoft.com/office/drawing/2014/main" id="{196EFDD8-B3CA-1D62-3F87-A87AC716EC5C}"/>
              </a:ext>
            </a:extLst>
          </p:cNvPr>
          <p:cNvSpPr txBox="1"/>
          <p:nvPr/>
        </p:nvSpPr>
        <p:spPr>
          <a:xfrm>
            <a:off x="6090048" y="1947604"/>
            <a:ext cx="5460704" cy="3970318"/>
          </a:xfrm>
          <a:prstGeom prst="rect">
            <a:avLst/>
          </a:prstGeom>
          <a:noFill/>
        </p:spPr>
        <p:txBody>
          <a:bodyPr wrap="square" lIns="91440" tIns="45720" rIns="91440" bIns="45720" rtlCol="0" anchor="t">
            <a:spAutoFit/>
          </a:bodyPr>
          <a:lstStyle/>
          <a:p>
            <a:pPr fontAlgn="t"/>
            <a:r>
              <a:rPr lang="fr-FR" sz="1800" b="1" i="0" u="none" strike="noStrike" kern="1200" dirty="0">
                <a:solidFill>
                  <a:srgbClr val="000000"/>
                </a:solidFill>
                <a:effectLst/>
                <a:latin typeface="Tahoma"/>
                <a:ea typeface="Tahoma"/>
                <a:cs typeface="Tahoma"/>
              </a:rPr>
              <a:t>Indicateurs clés</a:t>
            </a:r>
            <a:r>
              <a:rPr lang="fr-FR" b="1" dirty="0">
                <a:solidFill>
                  <a:srgbClr val="000000"/>
                </a:solidFill>
                <a:latin typeface="Tahoma"/>
                <a:ea typeface="Tahoma"/>
                <a:cs typeface="Tahoma"/>
              </a:rPr>
              <a:t> </a:t>
            </a:r>
            <a:r>
              <a:rPr lang="fr-FR" sz="1800" b="1" i="0" u="none" strike="noStrike" kern="1200" dirty="0">
                <a:solidFill>
                  <a:srgbClr val="000000"/>
                </a:solidFill>
                <a:effectLst/>
                <a:latin typeface="Tahoma"/>
                <a:ea typeface="Tahoma"/>
                <a:cs typeface="Tahoma"/>
              </a:rPr>
              <a:t> :</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solidFill>
                  <a:srgbClr val="000000"/>
                </a:solidFill>
                <a:effectLst/>
                <a:latin typeface="Tahoma" panose="020B0604030504040204" pitchFamily="34" charset="0"/>
              </a:rPr>
              <a:t>Besoins impérieux en matière de logement</a:t>
            </a:r>
          </a:p>
          <a:p>
            <a:pPr marL="742950" lvl="1" indent="-285750" fontAlgn="t">
              <a:buFont typeface="Arial" panose="020B0604020202020204" pitchFamily="34" charset="0"/>
              <a:buChar char="•"/>
            </a:pPr>
            <a:r>
              <a:rPr lang="fr-FR" i="0" u="none" strike="noStrike" kern="1200" dirty="0" err="1">
                <a:solidFill>
                  <a:srgbClr val="000000"/>
                </a:solidFill>
                <a:effectLst/>
                <a:latin typeface="Tahoma"/>
                <a:ea typeface="Tahoma"/>
                <a:cs typeface="Tahoma"/>
              </a:rPr>
              <a:t>Abordabilité</a:t>
            </a:r>
            <a:r>
              <a:rPr lang="fr-FR" i="0" u="none" strike="noStrike" kern="1200" dirty="0">
                <a:solidFill>
                  <a:srgbClr val="000000"/>
                </a:solidFill>
                <a:effectLst/>
                <a:latin typeface="Tahoma"/>
                <a:ea typeface="Tahoma"/>
                <a:cs typeface="Tahoma"/>
              </a:rPr>
              <a:t> </a:t>
            </a:r>
          </a:p>
          <a:p>
            <a:pPr marL="742950" lvl="1" indent="-285750" fontAlgn="t">
              <a:buFont typeface="Arial" panose="020B0604020202020204" pitchFamily="34" charset="0"/>
              <a:buChar char="•"/>
            </a:pPr>
            <a:r>
              <a:rPr lang="fr-FR" i="0" u="none" strike="noStrike" kern="1200" dirty="0">
                <a:solidFill>
                  <a:srgbClr val="000000"/>
                </a:solidFill>
                <a:effectLst/>
                <a:latin typeface="Tahoma"/>
                <a:ea typeface="Tahoma"/>
                <a:cs typeface="Tahoma"/>
              </a:rPr>
              <a:t>Taille convenable </a:t>
            </a:r>
          </a:p>
          <a:p>
            <a:pPr marL="742950" lvl="1" indent="-285750">
              <a:buFont typeface="Arial" panose="020B0604020202020204" pitchFamily="34" charset="0"/>
              <a:buChar char="•"/>
            </a:pPr>
            <a:r>
              <a:rPr lang="fr-FR" dirty="0">
                <a:solidFill>
                  <a:srgbClr val="000000"/>
                </a:solidFill>
                <a:latin typeface="Tahoma"/>
                <a:ea typeface="Tahoma"/>
                <a:cs typeface="Tahoma"/>
              </a:rPr>
              <a:t>État du logement</a:t>
            </a:r>
          </a:p>
          <a:p>
            <a:pPr marL="285750" indent="-285750" fontAlgn="t">
              <a:buFont typeface="Arial" panose="020B0604020202020204" pitchFamily="34" charset="0"/>
              <a:buChar char="•"/>
            </a:pPr>
            <a:r>
              <a:rPr lang="fr-FR" i="0" u="none" strike="noStrike" kern="1200" dirty="0">
                <a:solidFill>
                  <a:srgbClr val="000000"/>
                </a:solidFill>
                <a:effectLst/>
                <a:latin typeface="Tahoma" panose="020B0604030504040204" pitchFamily="34" charset="0"/>
              </a:rPr>
              <a:t>Satisfaction à l'égard du logement et du quartier</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effectLst/>
                <a:latin typeface="Tahoma" panose="020B0604030504040204" pitchFamily="34" charset="0"/>
              </a:rPr>
              <a:t>Expérience en matière de déménagements forcés et d’itinérance</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effectLst/>
                <a:latin typeface="Tahoma" panose="020B0604030504040204" pitchFamily="34" charset="0"/>
              </a:rPr>
              <a:t>Raisons du déménagement</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effectLst/>
                <a:latin typeface="Tahoma" panose="020B0604030504040204" pitchFamily="34" charset="0"/>
              </a:rPr>
              <a:t>Mode d’occupation</a:t>
            </a:r>
          </a:p>
          <a:p>
            <a:pPr marL="742950" lvl="1" indent="-285750" fontAlgn="t">
              <a:buFont typeface="Arial" panose="020B0604020202020204" pitchFamily="34" charset="0"/>
              <a:buChar char="•"/>
            </a:pPr>
            <a:r>
              <a:rPr lang="fr-FR" dirty="0">
                <a:latin typeface="Tahoma" panose="020B0604030504040204" pitchFamily="34" charset="0"/>
              </a:rPr>
              <a:t>A</a:t>
            </a:r>
            <a:r>
              <a:rPr lang="fr-FR" i="0" u="none" strike="noStrike" kern="1200" dirty="0">
                <a:effectLst/>
                <a:latin typeface="Tahoma" panose="020B0604030504040204" pitchFamily="34" charset="0"/>
              </a:rPr>
              <a:t>ccédants à la propriété </a:t>
            </a:r>
          </a:p>
          <a:p>
            <a:pPr marL="742950" lvl="1" indent="-285750" fontAlgn="t">
              <a:buFont typeface="Arial" panose="020B0604020202020204" pitchFamily="34" charset="0"/>
              <a:buChar char="•"/>
            </a:pPr>
            <a:r>
              <a:rPr lang="fr-FR" i="0" u="none" strike="noStrike" kern="1200" dirty="0">
                <a:effectLst/>
                <a:latin typeface="Tahoma" panose="020B0604030504040204" pitchFamily="34" charset="0"/>
              </a:rPr>
              <a:t>Logement social et abordable </a:t>
            </a:r>
          </a:p>
          <a:p>
            <a:pPr marL="742950" lvl="1" indent="-285750" fontAlgn="t">
              <a:buFont typeface="Arial" panose="020B0604020202020204" pitchFamily="34" charset="0"/>
              <a:buChar char="•"/>
            </a:pPr>
            <a:r>
              <a:rPr lang="fr-FR" i="0" u="none" strike="noStrike" kern="1200" dirty="0">
                <a:effectLst/>
                <a:latin typeface="Tahoma" panose="020B0604030504040204" pitchFamily="34" charset="0"/>
              </a:rPr>
              <a:t>Liste d’attente pour obtenir un logement social et abordable</a:t>
            </a:r>
            <a:endParaRPr lang="en-US" dirty="0"/>
          </a:p>
        </p:txBody>
      </p:sp>
      <p:sp>
        <p:nvSpPr>
          <p:cNvPr id="7" name="TextBox 6">
            <a:extLst>
              <a:ext uri="{FF2B5EF4-FFF2-40B4-BE49-F238E27FC236}">
                <a16:creationId xmlns:a16="http://schemas.microsoft.com/office/drawing/2014/main" id="{754734BB-A2F3-7047-5B88-5432C7969219}"/>
              </a:ext>
            </a:extLst>
          </p:cNvPr>
          <p:cNvSpPr txBox="1"/>
          <p:nvPr/>
        </p:nvSpPr>
        <p:spPr>
          <a:xfrm>
            <a:off x="850104" y="2737951"/>
            <a:ext cx="5245896" cy="3139321"/>
          </a:xfrm>
          <a:prstGeom prst="rect">
            <a:avLst/>
          </a:prstGeom>
          <a:noFill/>
        </p:spPr>
        <p:txBody>
          <a:bodyPr wrap="square" lIns="91440" tIns="45720" rIns="91440" bIns="45720" rtlCol="0" anchor="t">
            <a:spAutoFit/>
          </a:bodyPr>
          <a:lstStyle/>
          <a:p>
            <a:pPr marL="0" algn="l" rtl="0" eaLnBrk="1" fontAlgn="t" latinLnBrk="0" hangingPunct="1">
              <a:spcBef>
                <a:spcPts val="0"/>
              </a:spcBef>
              <a:spcAft>
                <a:spcPts val="0"/>
              </a:spcAft>
            </a:pPr>
            <a:r>
              <a:rPr lang="fr-FR" sz="1800" b="1" i="0" u="none" strike="noStrike" kern="1200" dirty="0">
                <a:effectLst/>
                <a:latin typeface="Tahoma" panose="020B0604030504040204" pitchFamily="34" charset="0"/>
              </a:rPr>
              <a:t>Groupes de population prioritaires </a:t>
            </a:r>
            <a:r>
              <a:rPr lang="fr-FR" b="1" dirty="0">
                <a:latin typeface="Tahoma" panose="020B0604030504040204" pitchFamily="34" charset="0"/>
              </a:rPr>
              <a:t>de la SNL </a:t>
            </a:r>
            <a:r>
              <a:rPr lang="fr-FR" sz="1800" b="1" i="0" u="none" strike="noStrike" kern="1200" dirty="0">
                <a:effectLst/>
                <a:latin typeface="Tahoma" panose="020B0604030504040204" pitchFamily="34" charset="0"/>
              </a:rPr>
              <a:t>:</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effectLst/>
                <a:latin typeface="Tahoma" panose="020B0604030504040204" pitchFamily="34" charset="0"/>
              </a:rPr>
              <a:t>Personnes 2ELGBTQ+</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effectLst/>
                <a:latin typeface="Tahoma" panose="020B0604030504040204" pitchFamily="34" charset="0"/>
              </a:rPr>
              <a:t>Autochtones</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effectLst/>
                <a:latin typeface="Tahoma" panose="020B0604030504040204" pitchFamily="34" charset="0"/>
              </a:rPr>
              <a:t>Personnes en situation d’itinérance</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effectLst/>
                <a:latin typeface="Tahoma" panose="020B0604030504040204" pitchFamily="34" charset="0"/>
              </a:rPr>
              <a:t>Personnes racisées</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effectLst/>
                <a:latin typeface="Tahoma" panose="020B0604030504040204" pitchFamily="34" charset="0"/>
              </a:rPr>
              <a:t>Immigrants récents</a:t>
            </a:r>
          </a:p>
          <a:p>
            <a:pPr marL="285750" indent="-285750" algn="l" rtl="0" eaLnBrk="1" fontAlgn="t" latinLnBrk="0" hangingPunct="1">
              <a:spcBef>
                <a:spcPts val="0"/>
              </a:spcBef>
              <a:spcAft>
                <a:spcPts val="0"/>
              </a:spcAft>
              <a:buFont typeface="Arial" panose="020B0604020202020204" pitchFamily="34" charset="0"/>
              <a:buChar char="•"/>
            </a:pPr>
            <a:r>
              <a:rPr lang="fr-FR" dirty="0">
                <a:latin typeface="Tahoma" panose="020B0604030504040204" pitchFamily="34" charset="0"/>
              </a:rPr>
              <a:t>P</a:t>
            </a:r>
            <a:r>
              <a:rPr lang="fr-FR" sz="1800" i="0" u="none" strike="noStrike" kern="1200" dirty="0">
                <a:effectLst/>
                <a:latin typeface="Tahoma" panose="020B0604030504040204" pitchFamily="34" charset="0"/>
              </a:rPr>
              <a:t>ersonnes âgées</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effectLst/>
                <a:latin typeface="Tahoma" panose="020B0604030504040204" pitchFamily="34" charset="0"/>
              </a:rPr>
              <a:t>Femmes et enfants</a:t>
            </a:r>
          </a:p>
          <a:p>
            <a:pPr marL="285750" indent="-285750" algn="l" rtl="0" eaLnBrk="1" fontAlgn="t" latinLnBrk="0" hangingPunct="1">
              <a:spcBef>
                <a:spcPts val="0"/>
              </a:spcBef>
              <a:spcAft>
                <a:spcPts val="0"/>
              </a:spcAft>
              <a:buFont typeface="Arial" panose="020B0604020202020204" pitchFamily="34" charset="0"/>
              <a:buChar char="•"/>
            </a:pPr>
            <a:r>
              <a:rPr lang="fr-FR" dirty="0">
                <a:latin typeface="Tahoma" panose="020B0604030504040204" pitchFamily="34" charset="0"/>
              </a:rPr>
              <a:t>A</a:t>
            </a:r>
            <a:r>
              <a:rPr lang="fr-FR" sz="1800" i="0" u="none" strike="noStrike" kern="1200" dirty="0">
                <a:effectLst/>
                <a:latin typeface="Tahoma" panose="020B0604030504040204" pitchFamily="34" charset="0"/>
              </a:rPr>
              <a:t>nciens combattants</a:t>
            </a:r>
          </a:p>
          <a:p>
            <a:pPr marL="285750" indent="-285750" algn="l" rtl="0" eaLnBrk="1" fontAlgn="t" latinLnBrk="0" hangingPunct="1">
              <a:spcBef>
                <a:spcPts val="0"/>
              </a:spcBef>
              <a:spcAft>
                <a:spcPts val="0"/>
              </a:spcAft>
              <a:buFont typeface="Arial" panose="020B0604020202020204" pitchFamily="34" charset="0"/>
              <a:buChar char="•"/>
            </a:pPr>
            <a:r>
              <a:rPr lang="fr-FR" sz="1800" i="0" u="none" strike="noStrike" kern="1200" dirty="0">
                <a:effectLst/>
                <a:latin typeface="Tahoma" panose="020B0604030504040204" pitchFamily="34" charset="0"/>
              </a:rPr>
              <a:t>Jeunes adultes</a:t>
            </a:r>
            <a:endParaRPr lang="en-US" dirty="0"/>
          </a:p>
        </p:txBody>
      </p:sp>
    </p:spTree>
    <p:extLst>
      <p:ext uri="{BB962C8B-B14F-4D97-AF65-F5344CB8AC3E}">
        <p14:creationId xmlns:p14="http://schemas.microsoft.com/office/powerpoint/2010/main" val="2531612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3A43EDA-7F46-94EA-0022-57A0FF813E61}"/>
              </a:ext>
            </a:extLst>
          </p:cNvPr>
          <p:cNvSpPr>
            <a:spLocks noGrp="1"/>
          </p:cNvSpPr>
          <p:nvPr>
            <p:ph type="title"/>
          </p:nvPr>
        </p:nvSpPr>
        <p:spPr/>
        <p:txBody>
          <a:bodyPr lIns="91440" tIns="45720" rIns="91440" bIns="45720" anchor="ctr">
            <a:normAutofit/>
          </a:bodyPr>
          <a:lstStyle/>
          <a:p>
            <a:pPr algn="l"/>
            <a:r>
              <a:rPr lang="fr-FR" sz="4200" dirty="0"/>
              <a:t>Quels sont les produits publiés à ce jour ?</a:t>
            </a:r>
            <a:endParaRPr lang="en-US" sz="4200" dirty="0">
              <a:ea typeface="Tahoma bold"/>
              <a:cs typeface="Tahoma bold"/>
            </a:endParaRPr>
          </a:p>
        </p:txBody>
      </p:sp>
      <p:sp>
        <p:nvSpPr>
          <p:cNvPr id="5" name="Content Placeholder 2">
            <a:extLst>
              <a:ext uri="{FF2B5EF4-FFF2-40B4-BE49-F238E27FC236}">
                <a16:creationId xmlns:a16="http://schemas.microsoft.com/office/drawing/2014/main" id="{9E076A15-EB54-E043-F3A8-9D0439919EFA}"/>
              </a:ext>
            </a:extLst>
          </p:cNvPr>
          <p:cNvSpPr txBox="1">
            <a:spLocks/>
          </p:cNvSpPr>
          <p:nvPr/>
        </p:nvSpPr>
        <p:spPr>
          <a:xfrm>
            <a:off x="838200" y="1498401"/>
            <a:ext cx="10515600" cy="4083343"/>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400" kern="100" dirty="0">
                <a:ea typeface="Calibri"/>
                <a:cs typeface="Times New Roman"/>
              </a:rPr>
              <a:t>Les résultats du troisième cycle de l’ECL (</a:t>
            </a:r>
            <a:r>
              <a:rPr lang="fr-FR" sz="2400" kern="100" dirty="0">
                <a:ea typeface="Tahoma"/>
                <a:cs typeface="Tahoma"/>
              </a:rPr>
              <a:t>année de référence 2022):</a:t>
            </a:r>
            <a:endParaRPr lang="fr-FR" sz="2400" kern="100" dirty="0">
              <a:ea typeface="Calibri"/>
              <a:cs typeface="Times New Roman"/>
            </a:endParaRPr>
          </a:p>
          <a:p>
            <a:pPr lvl="1"/>
            <a:r>
              <a:rPr lang="fr-FR" sz="2000" kern="100" dirty="0">
                <a:ea typeface="Calibri"/>
                <a:cs typeface="Times New Roman"/>
              </a:rPr>
              <a:t>Communiqué du </a:t>
            </a:r>
            <a:r>
              <a:rPr lang="fr-FR" sz="2000" i="1" kern="100" dirty="0">
                <a:ea typeface="Calibri"/>
                <a:cs typeface="Times New Roman"/>
              </a:rPr>
              <a:t>Quotidien</a:t>
            </a:r>
            <a:r>
              <a:rPr lang="fr-FR" sz="2000" kern="100" dirty="0">
                <a:ea typeface="Calibri"/>
                <a:cs typeface="Times New Roman"/>
              </a:rPr>
              <a:t> intitulé </a:t>
            </a:r>
            <a:r>
              <a:rPr lang="fr-FR" sz="2000" kern="100" dirty="0">
                <a:ea typeface="Calibri"/>
                <a:cs typeface="Times New Roman"/>
                <a:hlinkClick r:id="rId3"/>
              </a:rPr>
              <a:t>L'abordabilité du logement au Canada, 2022</a:t>
            </a:r>
            <a:r>
              <a:rPr lang="fr-FR" sz="2000" i="1" kern="100" dirty="0">
                <a:ea typeface="Calibri"/>
                <a:cs typeface="Times New Roman"/>
              </a:rPr>
              <a:t>.</a:t>
            </a:r>
            <a:endParaRPr lang="en-CA" sz="2000" i="1" kern="100" dirty="0">
              <a:ea typeface="Calibri"/>
              <a:cs typeface="Times New Roman"/>
            </a:endParaRPr>
          </a:p>
          <a:p>
            <a:pPr lvl="1"/>
            <a:r>
              <a:rPr lang="fr-FR" sz="2000" kern="100" dirty="0">
                <a:ea typeface="Calibri" panose="020F0502020204030204" pitchFamily="34" charset="0"/>
                <a:cs typeface="Times New Roman" panose="02020603050405020304" pitchFamily="18" charset="0"/>
              </a:rPr>
              <a:t>10 tableaux de données mis à jour sur la page de </a:t>
            </a:r>
            <a:r>
              <a:rPr lang="fr-FR" sz="2000" kern="100" dirty="0">
                <a:ea typeface="Calibri" panose="020F0502020204030204" pitchFamily="34" charset="0"/>
                <a:cs typeface="Times New Roman" panose="02020603050405020304" pitchFamily="18" charset="0"/>
                <a:hlinkClick r:id="rId4"/>
              </a:rPr>
              <a:t>données</a:t>
            </a:r>
            <a:r>
              <a:rPr lang="fr-FR" sz="2000" kern="100" dirty="0">
                <a:ea typeface="Calibri" panose="020F0502020204030204" pitchFamily="34" charset="0"/>
                <a:cs typeface="Times New Roman" panose="02020603050405020304" pitchFamily="18" charset="0"/>
              </a:rPr>
              <a:t> de Statistique Canada.</a:t>
            </a:r>
          </a:p>
          <a:p>
            <a:pPr lvl="1"/>
            <a:r>
              <a:rPr lang="fr-FR" sz="2000" dirty="0"/>
              <a:t>Le fichier de </a:t>
            </a:r>
            <a:r>
              <a:rPr lang="fr-FR" sz="2000" dirty="0" err="1"/>
              <a:t>microdonnées</a:t>
            </a:r>
            <a:r>
              <a:rPr lang="fr-FR" sz="2000" dirty="0"/>
              <a:t> pour le cycle de 2022 est disponible par l’entremise des centres de données de recherche.</a:t>
            </a:r>
          </a:p>
          <a:p>
            <a:pPr lvl="1"/>
            <a:r>
              <a:rPr lang="fr-FR" sz="2000" dirty="0">
                <a:ea typeface="+mn-lt"/>
                <a:cs typeface="+mn-lt"/>
                <a:hlinkClick r:id="rId5"/>
              </a:rPr>
              <a:t>Sortir de l’itinérance : examen des facteurs contribuant à la récupération et à la conservation d’un logement</a:t>
            </a:r>
            <a:endParaRPr lang="fr-FR" sz="2000" dirty="0">
              <a:ea typeface="+mn-lt"/>
              <a:cs typeface="+mn-lt"/>
            </a:endParaRPr>
          </a:p>
          <a:p>
            <a:pPr lvl="1"/>
            <a:r>
              <a:rPr lang="fr-FR" sz="2000" kern="100" dirty="0">
                <a:ea typeface="Calibri" panose="020F0502020204030204" pitchFamily="34" charset="0"/>
                <a:cs typeface="Times New Roman" panose="02020603050405020304" pitchFamily="18" charset="0"/>
              </a:rPr>
              <a:t>Nouvelles perspectives </a:t>
            </a:r>
            <a:r>
              <a:rPr lang="fr-FR" sz="2000" kern="100" dirty="0">
                <a:ea typeface="Calibri" panose="020F0502020204030204" pitchFamily="34" charset="0"/>
                <a:cs typeface="Times New Roman" panose="02020603050405020304" pitchFamily="18" charset="0"/>
                <a:hlinkClick r:id="rId6"/>
              </a:rPr>
              <a:t>sur </a:t>
            </a:r>
            <a:r>
              <a:rPr lang="fr-CA" sz="2000" kern="100" dirty="0">
                <a:ea typeface="Calibri" panose="020F0502020204030204" pitchFamily="34" charset="0"/>
                <a:cs typeface="Times New Roman" panose="02020603050405020304" pitchFamily="18" charset="0"/>
                <a:hlinkClick r:id="rId6"/>
              </a:rPr>
              <a:t>les besoins en matière de logement et l’état des logements</a:t>
            </a:r>
            <a:r>
              <a:rPr lang="fr-FR" sz="2000" kern="100" dirty="0">
                <a:ea typeface="Calibri" panose="020F0502020204030204" pitchFamily="34" charset="0"/>
                <a:cs typeface="Times New Roman" panose="02020603050405020304" pitchFamily="18" charset="0"/>
                <a:hlinkClick r:id="rId6"/>
              </a:rPr>
              <a:t> </a:t>
            </a:r>
            <a:r>
              <a:rPr lang="fr-FR" sz="2000" kern="100" dirty="0">
                <a:ea typeface="Calibri" panose="020F0502020204030204" pitchFamily="34" charset="0"/>
                <a:cs typeface="Times New Roman" panose="02020603050405020304" pitchFamily="18" charset="0"/>
              </a:rPr>
              <a:t>dans </a:t>
            </a:r>
            <a:r>
              <a:rPr lang="fr-FR" sz="2000" kern="100" dirty="0">
                <a:ea typeface="Calibri" panose="020F0502020204030204" pitchFamily="34" charset="0"/>
                <a:cs typeface="Times New Roman" panose="02020603050405020304" pitchFamily="18" charset="0"/>
                <a:hlinkClick r:id="rId6"/>
              </a:rPr>
              <a:t>L’Observateur du logement</a:t>
            </a:r>
            <a:r>
              <a:rPr lang="fr-FR" sz="2000" kern="100" dirty="0">
                <a:ea typeface="Calibri" panose="020F0502020204030204" pitchFamily="34" charset="0"/>
                <a:cs typeface="Times New Roman" panose="02020603050405020304" pitchFamily="18" charset="0"/>
              </a:rPr>
              <a:t> de la SCHL.</a:t>
            </a:r>
          </a:p>
          <a:p>
            <a:pPr lvl="1"/>
            <a:r>
              <a:rPr lang="fr-FR" sz="2000" kern="100" dirty="0">
                <a:ea typeface="Calibri" panose="020F0502020204030204" pitchFamily="34" charset="0"/>
                <a:cs typeface="Times New Roman" panose="02020603050405020304" pitchFamily="18" charset="0"/>
              </a:rPr>
              <a:t>Nouveaux tableaux de données sur la page de la SCHL intitulée </a:t>
            </a:r>
            <a:r>
              <a:rPr lang="fr-CA" sz="2000" kern="100" dirty="0">
                <a:ea typeface="Calibri" panose="020F0502020204030204" pitchFamily="34" charset="0"/>
                <a:cs typeface="Times New Roman" panose="02020603050405020304" pitchFamily="18" charset="0"/>
                <a:hlinkClick r:id="rId7"/>
              </a:rPr>
              <a:t>Enquête canadienne sur le logement</a:t>
            </a:r>
            <a:r>
              <a:rPr lang="fr-FR" sz="2000" i="0" dirty="0">
                <a:effectLst/>
                <a:latin typeface="Roboto" panose="02000000000000000000" pitchFamily="2" charset="0"/>
              </a:rPr>
              <a:t>.</a:t>
            </a:r>
            <a:endParaRPr lang="fr-FR" sz="2000" kern="100" dirty="0">
              <a:ea typeface="Calibri" panose="020F0502020204030204" pitchFamily="34" charset="0"/>
              <a:cs typeface="Times New Roman" panose="02020603050405020304" pitchFamily="18" charset="0"/>
            </a:endParaRPr>
          </a:p>
          <a:p>
            <a:pPr lvl="1"/>
            <a:endParaRPr lang="fr-FR" sz="2000" dirty="0">
              <a:latin typeface="Roboto"/>
              <a:ea typeface="Roboto"/>
              <a:cs typeface="Roboto"/>
            </a:endParaRPr>
          </a:p>
        </p:txBody>
      </p:sp>
    </p:spTree>
    <p:extLst>
      <p:ext uri="{BB962C8B-B14F-4D97-AF65-F5344CB8AC3E}">
        <p14:creationId xmlns:p14="http://schemas.microsoft.com/office/powerpoint/2010/main" val="3874280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A467EE-9254-7528-72A3-EAAD83F25395}"/>
              </a:ext>
            </a:extLst>
          </p:cNvPr>
          <p:cNvSpPr>
            <a:spLocks noGrp="1"/>
          </p:cNvSpPr>
          <p:nvPr>
            <p:ph type="title"/>
          </p:nvPr>
        </p:nvSpPr>
        <p:spPr>
          <a:xfrm>
            <a:off x="842640" y="548680"/>
            <a:ext cx="10515600" cy="1320522"/>
          </a:xfrm>
        </p:spPr>
        <p:txBody>
          <a:bodyPr>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CA" sz="2800" b="0" kern="100">
                <a:effectLst/>
                <a:ea typeface="DengXian Light" panose="02010600030101010101" pitchFamily="2" charset="-122"/>
                <a:cs typeface="Times New Roman" panose="02020603050405020304" pitchFamily="18" charset="0"/>
              </a:rPr>
              <a:t>La proportion de ménages qui consacrent 30 % ou plus de leur revenu aux frais de logement revient aux niveaux observés avant la pandémie</a:t>
            </a:r>
            <a:endParaRPr lang="en-US" sz="2800" b="0" kern="100">
              <a:effectLst/>
              <a:ea typeface="DengXian Light" panose="02010600030101010101" pitchFamily="2" charset="-122"/>
              <a:cs typeface="Times New Roman" panose="02020603050405020304" pitchFamily="18" charset="0"/>
            </a:endParaRPr>
          </a:p>
        </p:txBody>
      </p:sp>
      <p:sp>
        <p:nvSpPr>
          <p:cNvPr id="5" name="Content Placeholder 2">
            <a:extLst>
              <a:ext uri="{FF2B5EF4-FFF2-40B4-BE49-F238E27FC236}">
                <a16:creationId xmlns:a16="http://schemas.microsoft.com/office/drawing/2014/main" id="{5BAA4E8B-7B96-A1AA-B5B5-7C8C3583C3A7}"/>
              </a:ext>
            </a:extLst>
          </p:cNvPr>
          <p:cNvSpPr txBox="1">
            <a:spLocks/>
          </p:cNvSpPr>
          <p:nvPr/>
        </p:nvSpPr>
        <p:spPr>
          <a:xfrm>
            <a:off x="6096000" y="2115642"/>
            <a:ext cx="5257800" cy="3761630"/>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defRPr/>
            </a:pPr>
            <a:r>
              <a:rPr lang="fr-FR" sz="1800" kern="100">
                <a:ea typeface="Calibri"/>
                <a:cs typeface="Times New Roman"/>
              </a:rPr>
              <a:t>La proportion de ménages vivant dans un logement inabordable — c’est-à-dire les ménages qui consacrent 30 % ou plus de leur revenu en frais de logement — s’établissait à 22,0 % en 2022, soit pratiquement la même proportion que celle observée en 2018 (21,5 %), avant la pandémie de COVID-19</a:t>
            </a:r>
          </a:p>
          <a:p>
            <a:pPr marL="0" indent="0">
              <a:spcBef>
                <a:spcPts val="0"/>
              </a:spcBef>
              <a:buFont typeface="Arial" pitchFamily="34" charset="0"/>
              <a:buNone/>
              <a:defRPr/>
            </a:pPr>
            <a:endParaRPr lang="en-US" sz="1800" kern="100">
              <a:ea typeface="Calibri" panose="020F0502020204030204" pitchFamily="34" charset="0"/>
              <a:cs typeface="Times New Roman" panose="02020603050405020304" pitchFamily="18" charset="0"/>
            </a:endParaRPr>
          </a:p>
          <a:p>
            <a:pPr>
              <a:spcBef>
                <a:spcPts val="0"/>
              </a:spcBef>
              <a:defRPr/>
            </a:pPr>
            <a:r>
              <a:rPr lang="fr-FR" sz="1800" kern="100">
                <a:ea typeface="Calibri" panose="020F0502020204030204" pitchFamily="34" charset="0"/>
                <a:cs typeface="Calibri" panose="020F0502020204030204" pitchFamily="34" charset="0"/>
              </a:rPr>
              <a:t>Les ménages vivant dans un logement social et abordable étaient moins susceptibles de vivre dans un logement inabordable en 2022 (25,4 %) qu’en 2018 </a:t>
            </a:r>
            <a:r>
              <a:rPr lang="en-US" sz="1800" kern="100">
                <a:ea typeface="Calibri" panose="020F0502020204030204" pitchFamily="34" charset="0"/>
                <a:cs typeface="Calibri" panose="020F0502020204030204" pitchFamily="34" charset="0"/>
              </a:rPr>
              <a:t>(29,4 %)</a:t>
            </a:r>
            <a:endParaRPr lang="en-US" sz="1800" kern="100">
              <a:ea typeface="Calibri" panose="020F0502020204030204" pitchFamily="34" charset="0"/>
              <a:cs typeface="Times New Roman" panose="02020603050405020304" pitchFamily="18" charset="0"/>
            </a:endParaRPr>
          </a:p>
        </p:txBody>
      </p:sp>
      <p:graphicFrame>
        <p:nvGraphicFramePr>
          <p:cNvPr id="6" name="Chart 5">
            <a:extLst>
              <a:ext uri="{FF2B5EF4-FFF2-40B4-BE49-F238E27FC236}">
                <a16:creationId xmlns:a16="http://schemas.microsoft.com/office/drawing/2014/main" id="{179907B1-8D4D-9C04-2857-9724F020454F}"/>
              </a:ext>
            </a:extLst>
          </p:cNvPr>
          <p:cNvGraphicFramePr/>
          <p:nvPr/>
        </p:nvGraphicFramePr>
        <p:xfrm>
          <a:off x="838200" y="1869202"/>
          <a:ext cx="5257800" cy="386405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DA76685E-21C4-8062-DAD5-74D966905D6D}"/>
              </a:ext>
            </a:extLst>
          </p:cNvPr>
          <p:cNvSpPr txBox="1"/>
          <p:nvPr/>
        </p:nvSpPr>
        <p:spPr>
          <a:xfrm>
            <a:off x="983432" y="5651376"/>
            <a:ext cx="5715000" cy="276999"/>
          </a:xfrm>
          <a:prstGeom prst="rect">
            <a:avLst/>
          </a:prstGeom>
          <a:noFill/>
        </p:spPr>
        <p:txBody>
          <a:bodyPr wrap="square" rtlCol="0">
            <a:spAutoFit/>
          </a:bodyPr>
          <a:lstStyle/>
          <a:p>
            <a:r>
              <a:rPr lang="fr-FR" sz="1200" kern="100">
                <a:effectLst/>
                <a:ea typeface="Calibri" panose="020F0502020204030204" pitchFamily="34" charset="0"/>
                <a:cs typeface="Arial" panose="020B0604020202020204" pitchFamily="34" charset="0"/>
              </a:rPr>
              <a:t>Source : Enquête canadienne sur le logement, 2018, 2021 et 2022.</a:t>
            </a:r>
            <a:endParaRPr lang="en-US" sz="1400"/>
          </a:p>
        </p:txBody>
      </p:sp>
    </p:spTree>
    <p:extLst>
      <p:ext uri="{BB962C8B-B14F-4D97-AF65-F5344CB8AC3E}">
        <p14:creationId xmlns:p14="http://schemas.microsoft.com/office/powerpoint/2010/main" val="714152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D306D5-CF7F-7EC1-9FE0-A8ABB17A1803}"/>
              </a:ext>
            </a:extLst>
          </p:cNvPr>
          <p:cNvSpPr>
            <a:spLocks noGrp="1"/>
          </p:cNvSpPr>
          <p:nvPr>
            <p:ph type="title"/>
          </p:nvPr>
        </p:nvSpPr>
        <p:spPr>
          <a:xfrm>
            <a:off x="838200" y="653143"/>
            <a:ext cx="10515600" cy="895042"/>
          </a:xfrm>
        </p:spPr>
        <p:txBody>
          <a:bodyPr>
            <a:noAutofit/>
          </a:bodyPr>
          <a:lstStyle/>
          <a:p>
            <a:pPr algn="l"/>
            <a:r>
              <a:rPr lang="fr-FR" sz="2800"/>
              <a:t>L’insatisfaction à l’égard de l’</a:t>
            </a:r>
            <a:r>
              <a:rPr lang="fr-FR" sz="2800" err="1"/>
              <a:t>abordabilité</a:t>
            </a:r>
            <a:r>
              <a:rPr lang="fr-FR" sz="2800"/>
              <a:t> du logement augmente</a:t>
            </a:r>
            <a:endParaRPr lang="en-US" sz="2800"/>
          </a:p>
        </p:txBody>
      </p:sp>
      <p:sp>
        <p:nvSpPr>
          <p:cNvPr id="5" name="Content Placeholder 2">
            <a:extLst>
              <a:ext uri="{FF2B5EF4-FFF2-40B4-BE49-F238E27FC236}">
                <a16:creationId xmlns:a16="http://schemas.microsoft.com/office/drawing/2014/main" id="{BE43B7A6-F6EB-56AA-05AD-1BE996DC4EF8}"/>
              </a:ext>
            </a:extLst>
          </p:cNvPr>
          <p:cNvSpPr txBox="1">
            <a:spLocks/>
          </p:cNvSpPr>
          <p:nvPr/>
        </p:nvSpPr>
        <p:spPr>
          <a:xfrm>
            <a:off x="6096000" y="1844824"/>
            <a:ext cx="5257800" cy="403244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kern="100" dirty="0">
                <a:ea typeface="Calibri" panose="020F0502020204030204" pitchFamily="34" charset="0"/>
                <a:cs typeface="Times New Roman" panose="02020603050405020304" pitchFamily="18" charset="0"/>
              </a:rPr>
              <a:t>De 2018 à 2022, les frais de logement ont augmenté de 20,6 % à l’échelle nationale. Dans ce contexte, une proportion plus élevée de Canadiens et de Canadiennes étaient insatisfaits de l’</a:t>
            </a:r>
            <a:r>
              <a:rPr lang="fr-FR" sz="1800" kern="100" dirty="0" err="1">
                <a:ea typeface="Calibri" panose="020F0502020204030204" pitchFamily="34" charset="0"/>
                <a:cs typeface="Times New Roman" panose="02020603050405020304" pitchFamily="18" charset="0"/>
              </a:rPr>
              <a:t>abordabilité</a:t>
            </a:r>
            <a:r>
              <a:rPr lang="fr-FR" sz="1800" kern="100" dirty="0">
                <a:ea typeface="Calibri" panose="020F0502020204030204" pitchFamily="34" charset="0"/>
                <a:cs typeface="Times New Roman" panose="02020603050405020304" pitchFamily="18" charset="0"/>
              </a:rPr>
              <a:t> de leur logement en 2022 (14,5 %) comparativement à 2018 (11,1 %).</a:t>
            </a:r>
            <a:endParaRPr lang="en-US" sz="1800" kern="100" dirty="0">
              <a:ea typeface="Calibri" panose="020F0502020204030204" pitchFamily="34" charset="0"/>
              <a:cs typeface="Times New Roman" panose="02020603050405020304" pitchFamily="18" charset="0"/>
            </a:endParaRPr>
          </a:p>
          <a:p>
            <a:r>
              <a:rPr lang="fr-FR" sz="1800" kern="100" dirty="0">
                <a:ea typeface="Calibri" panose="020F0502020204030204" pitchFamily="34" charset="0"/>
                <a:cs typeface="Times New Roman" panose="02020603050405020304" pitchFamily="18" charset="0"/>
              </a:rPr>
              <a:t>Deux groupes étaient particulièrement insatisfaits de l’</a:t>
            </a:r>
            <a:r>
              <a:rPr lang="fr-FR" sz="1800" kern="100" dirty="0" err="1">
                <a:ea typeface="Calibri" panose="020F0502020204030204" pitchFamily="34" charset="0"/>
                <a:cs typeface="Times New Roman" panose="02020603050405020304" pitchFamily="18" charset="0"/>
              </a:rPr>
              <a:t>abordabilité</a:t>
            </a:r>
            <a:r>
              <a:rPr lang="fr-FR" sz="1800" kern="100" dirty="0">
                <a:ea typeface="Calibri" panose="020F0502020204030204" pitchFamily="34" charset="0"/>
                <a:cs typeface="Times New Roman" panose="02020603050405020304" pitchFamily="18" charset="0"/>
              </a:rPr>
              <a:t> de leur logement : les nouveaux locataires (34,3 %) qui doivent composer avec un faible nombre de logements vacants, et les accédants à la propriété (21,3 %) qui doivent composer avec des prix de logement plus élevés et la fluctuation des taux d’intérêt.</a:t>
            </a:r>
            <a:endParaRPr lang="en-US" sz="1800" kern="100" dirty="0">
              <a:ea typeface="Calibri" panose="020F0502020204030204" pitchFamily="34" charset="0"/>
              <a:cs typeface="Times New Roman" panose="02020603050405020304" pitchFamily="18" charset="0"/>
            </a:endParaRPr>
          </a:p>
          <a:p>
            <a:endParaRPr lang="en-US" sz="1800" kern="100" dirty="0">
              <a:ea typeface="Calibri" panose="020F0502020204030204" pitchFamily="34" charset="0"/>
              <a:cs typeface="Times New Roman" panose="02020603050405020304" pitchFamily="18" charset="0"/>
            </a:endParaRPr>
          </a:p>
          <a:p>
            <a:endParaRPr lang="en-US" sz="1800" kern="100" dirty="0">
              <a:ea typeface="Calibri" panose="020F0502020204030204" pitchFamily="34" charset="0"/>
              <a:cs typeface="Times New Roman" panose="02020603050405020304" pitchFamily="18" charset="0"/>
            </a:endParaRPr>
          </a:p>
        </p:txBody>
      </p:sp>
      <p:graphicFrame>
        <p:nvGraphicFramePr>
          <p:cNvPr id="6" name="Chart 5">
            <a:extLst>
              <a:ext uri="{FF2B5EF4-FFF2-40B4-BE49-F238E27FC236}">
                <a16:creationId xmlns:a16="http://schemas.microsoft.com/office/drawing/2014/main" id="{95EC35F8-5580-1B4E-454F-20A115A6E622}"/>
              </a:ext>
            </a:extLst>
          </p:cNvPr>
          <p:cNvGraphicFramePr/>
          <p:nvPr/>
        </p:nvGraphicFramePr>
        <p:xfrm>
          <a:off x="838200" y="1844824"/>
          <a:ext cx="5257800" cy="3888432"/>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0D723F7B-5E84-6781-400C-F00CCE4C53A1}"/>
              </a:ext>
            </a:extLst>
          </p:cNvPr>
          <p:cNvSpPr txBox="1"/>
          <p:nvPr/>
        </p:nvSpPr>
        <p:spPr>
          <a:xfrm>
            <a:off x="983432" y="5651376"/>
            <a:ext cx="5715000" cy="276999"/>
          </a:xfrm>
          <a:prstGeom prst="rect">
            <a:avLst/>
          </a:prstGeom>
          <a:noFill/>
        </p:spPr>
        <p:txBody>
          <a:bodyPr wrap="square" rtlCol="0">
            <a:spAutoFit/>
          </a:bodyPr>
          <a:lstStyle/>
          <a:p>
            <a:r>
              <a:rPr lang="fr-FR" sz="1200" kern="100">
                <a:effectLst/>
                <a:ea typeface="Calibri" panose="020F0502020204030204" pitchFamily="34" charset="0"/>
                <a:cs typeface="Arial" panose="020B0604020202020204" pitchFamily="34" charset="0"/>
              </a:rPr>
              <a:t>Source : Enquête canadienne sur le logement, 2018, 2021 et 2022.</a:t>
            </a:r>
            <a:endParaRPr lang="en-US" sz="1400"/>
          </a:p>
        </p:txBody>
      </p:sp>
    </p:spTree>
    <p:extLst>
      <p:ext uri="{BB962C8B-B14F-4D97-AF65-F5344CB8AC3E}">
        <p14:creationId xmlns:p14="http://schemas.microsoft.com/office/powerpoint/2010/main" val="516818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EA7691-1CC2-DBA0-FAF5-20D3E964BFA4}"/>
              </a:ext>
            </a:extLst>
          </p:cNvPr>
          <p:cNvSpPr>
            <a:spLocks noGrp="1"/>
          </p:cNvSpPr>
          <p:nvPr>
            <p:ph type="title"/>
          </p:nvPr>
        </p:nvSpPr>
        <p:spPr>
          <a:xfrm>
            <a:off x="838200" y="653143"/>
            <a:ext cx="10515600" cy="895042"/>
          </a:xfrm>
        </p:spPr>
        <p:txBody>
          <a:bodyPr>
            <a:noAutofit/>
          </a:bodyPr>
          <a:lstStyle/>
          <a:p>
            <a:pPr algn="l"/>
            <a:r>
              <a:rPr lang="fr-FR" sz="3600"/>
              <a:t>Le logement fait partie d’enjeux plus vastes liés à l’</a:t>
            </a:r>
            <a:r>
              <a:rPr lang="fr-FR" sz="3600" err="1"/>
              <a:t>abordabilité</a:t>
            </a:r>
            <a:endParaRPr lang="en-US" sz="3600"/>
          </a:p>
        </p:txBody>
      </p:sp>
      <p:sp>
        <p:nvSpPr>
          <p:cNvPr id="5" name="Content Placeholder 2">
            <a:extLst>
              <a:ext uri="{FF2B5EF4-FFF2-40B4-BE49-F238E27FC236}">
                <a16:creationId xmlns:a16="http://schemas.microsoft.com/office/drawing/2014/main" id="{D9B6D1E7-29B1-B3A4-2B42-94106C07685B}"/>
              </a:ext>
            </a:extLst>
          </p:cNvPr>
          <p:cNvSpPr txBox="1">
            <a:spLocks/>
          </p:cNvSpPr>
          <p:nvPr/>
        </p:nvSpPr>
        <p:spPr>
          <a:xfrm>
            <a:off x="6096000" y="2060848"/>
            <a:ext cx="5257800" cy="324896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1200"/>
              </a:spcAft>
              <a:buFont typeface="Symbol" panose="05050102010706020507" pitchFamily="18" charset="2"/>
              <a:buChar char=""/>
            </a:pPr>
            <a:r>
              <a:rPr lang="fr-FR" sz="1800" kern="100" dirty="0">
                <a:ea typeface="Calibri" panose="020F0502020204030204" pitchFamily="34" charset="0"/>
                <a:cs typeface="Calibri" panose="020F0502020204030204" pitchFamily="34" charset="0"/>
              </a:rPr>
              <a:t>Davantage de ménages ont trouvé qu’il était difficile de joindre les deux bouts en 2022 qu’en 2018.</a:t>
            </a:r>
          </a:p>
          <a:p>
            <a:pPr>
              <a:spcBef>
                <a:spcPts val="0"/>
              </a:spcBef>
              <a:spcAft>
                <a:spcPts val="1200"/>
              </a:spcAft>
              <a:buFont typeface="Symbol" panose="05050102010706020507" pitchFamily="18" charset="2"/>
              <a:buChar char=""/>
            </a:pPr>
            <a:r>
              <a:rPr lang="fr-FR" sz="1800" kern="100" dirty="0">
                <a:ea typeface="Calibri" panose="020F0502020204030204" pitchFamily="34" charset="0"/>
                <a:cs typeface="Calibri" panose="020F0502020204030204" pitchFamily="34" charset="0"/>
              </a:rPr>
              <a:t>Ce phénomène rend compte des augmentations historiques des prix des produits de première nécessité subies par les ménages en 2022, ce qui a pesé sur leur budget.</a:t>
            </a:r>
            <a:endParaRPr lang="en-US" sz="1800" kern="100" dirty="0">
              <a:ea typeface="Calibri" panose="020F0502020204030204" pitchFamily="34" charset="0"/>
              <a:cs typeface="Times New Roman" panose="02020603050405020304" pitchFamily="18" charset="0"/>
            </a:endParaRPr>
          </a:p>
        </p:txBody>
      </p:sp>
      <p:graphicFrame>
        <p:nvGraphicFramePr>
          <p:cNvPr id="6" name="Chart 5">
            <a:extLst>
              <a:ext uri="{FF2B5EF4-FFF2-40B4-BE49-F238E27FC236}">
                <a16:creationId xmlns:a16="http://schemas.microsoft.com/office/drawing/2014/main" id="{9ADFA544-BECF-20DB-A9C5-E2DF0E3C2093}"/>
              </a:ext>
            </a:extLst>
          </p:cNvPr>
          <p:cNvGraphicFramePr/>
          <p:nvPr/>
        </p:nvGraphicFramePr>
        <p:xfrm>
          <a:off x="838200" y="1772816"/>
          <a:ext cx="5257800" cy="396044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F933E903-76CB-8315-7711-7FA73D3F2839}"/>
              </a:ext>
            </a:extLst>
          </p:cNvPr>
          <p:cNvSpPr txBox="1"/>
          <p:nvPr/>
        </p:nvSpPr>
        <p:spPr>
          <a:xfrm>
            <a:off x="983432" y="5651376"/>
            <a:ext cx="5715000" cy="276999"/>
          </a:xfrm>
          <a:prstGeom prst="rect">
            <a:avLst/>
          </a:prstGeom>
          <a:noFill/>
        </p:spPr>
        <p:txBody>
          <a:bodyPr wrap="square" rtlCol="0">
            <a:spAutoFit/>
          </a:bodyPr>
          <a:lstStyle/>
          <a:p>
            <a:r>
              <a:rPr lang="fr-FR" sz="1200" kern="100">
                <a:effectLst/>
                <a:ea typeface="Calibri" panose="020F0502020204030204" pitchFamily="34" charset="0"/>
                <a:cs typeface="Arial" panose="020B0604020202020204" pitchFamily="34" charset="0"/>
              </a:rPr>
              <a:t>Source : Enquête canadienne sur le logement, 2018, 2021 et 2022.</a:t>
            </a:r>
            <a:endParaRPr lang="en-US" sz="1400"/>
          </a:p>
        </p:txBody>
      </p:sp>
    </p:spTree>
    <p:extLst>
      <p:ext uri="{BB962C8B-B14F-4D97-AF65-F5344CB8AC3E}">
        <p14:creationId xmlns:p14="http://schemas.microsoft.com/office/powerpoint/2010/main" val="207038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3393E5-A9DB-45D2-EC5A-9ABEAAEB9878}"/>
              </a:ext>
            </a:extLst>
          </p:cNvPr>
          <p:cNvSpPr>
            <a:spLocks noGrp="1"/>
          </p:cNvSpPr>
          <p:nvPr>
            <p:ph type="title"/>
          </p:nvPr>
        </p:nvSpPr>
        <p:spPr>
          <a:xfrm>
            <a:off x="838200" y="620688"/>
            <a:ext cx="10515600" cy="1368152"/>
          </a:xfrm>
        </p:spPr>
        <p:txBody>
          <a:bodyPr>
            <a:noAutofit/>
          </a:bodyPr>
          <a:lstStyle/>
          <a:p>
            <a:pPr algn="l"/>
            <a:r>
              <a:rPr lang="fr-FR" sz="3200"/>
              <a:t>Certains ménages doivent parfois attendre des années avant de pouvoir accéder à un logement social et abordable</a:t>
            </a:r>
            <a:endParaRPr lang="en-US" sz="3200"/>
          </a:p>
        </p:txBody>
      </p:sp>
      <p:sp>
        <p:nvSpPr>
          <p:cNvPr id="5" name="Content Placeholder 2">
            <a:extLst>
              <a:ext uri="{FF2B5EF4-FFF2-40B4-BE49-F238E27FC236}">
                <a16:creationId xmlns:a16="http://schemas.microsoft.com/office/drawing/2014/main" id="{AB29C156-2A54-2F4F-4B81-5BA2359A165A}"/>
              </a:ext>
            </a:extLst>
          </p:cNvPr>
          <p:cNvSpPr txBox="1">
            <a:spLocks/>
          </p:cNvSpPr>
          <p:nvPr/>
        </p:nvSpPr>
        <p:spPr>
          <a:xfrm>
            <a:off x="838200" y="2204864"/>
            <a:ext cx="5257800" cy="3744416"/>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400" dirty="0">
                <a:ea typeface="Calibri"/>
              </a:rPr>
              <a:t>En 2022, environ 245 900 ménages ont déclaré être inscrits sur une liste d’attente pour obtenir un logement subventionné. Près des deux tiers de ces ménages (153 800) étaient en attente depuis au moins deux ans.</a:t>
            </a:r>
            <a:endParaRPr lang="fr-FR" sz="1400" dirty="0">
              <a:ea typeface="Calibri" panose="020F0502020204030204" pitchFamily="34" charset="0"/>
            </a:endParaRPr>
          </a:p>
          <a:p>
            <a:pPr marL="0" indent="0">
              <a:buNone/>
            </a:pPr>
            <a:endParaRPr lang="en-US" sz="1400" dirty="0">
              <a:ea typeface="Calibri" panose="020F0502020204030204" pitchFamily="34" charset="0"/>
            </a:endParaRPr>
          </a:p>
          <a:p>
            <a:r>
              <a:rPr lang="fr-FR" sz="1400" dirty="0">
                <a:ea typeface="Calibri" panose="020F0502020204030204" pitchFamily="34" charset="0"/>
              </a:rPr>
              <a:t>Les longues périodes d’attente peuvent mettre en évidence les priorités en matière d’attribution et d’accès aux logements sociaux et abordables à l’égard des personnes âgées, des familles, des personnes seules et des personnes ayant une incapacité.</a:t>
            </a:r>
          </a:p>
          <a:p>
            <a:endParaRPr lang="en-US" sz="1400" dirty="0">
              <a:ea typeface="Calibri" panose="020F0502020204030204" pitchFamily="34" charset="0"/>
            </a:endParaRPr>
          </a:p>
          <a:p>
            <a:r>
              <a:rPr lang="fr-FR" sz="1400" dirty="0">
                <a:ea typeface="Calibri"/>
                <a:cs typeface="Arial"/>
              </a:rPr>
              <a:t>Les ménages en attente d’un logement subventionné étaient plus susceptibles d’occuper un logement inabordable (41,7 % en 2022) que les locataires et les propriétaires, et près des deux tiers d’entre eux (64,5 % en 2022) ont eu de la difficulté à joindre les deux bouts.</a:t>
            </a:r>
            <a:endParaRPr lang="en-CA" sz="1400" kern="100" dirty="0">
              <a:ea typeface="Calibri" panose="020F0502020204030204" pitchFamily="34" charset="0"/>
              <a:cs typeface="Times New Roman" panose="02020603050405020304" pitchFamily="18" charset="0"/>
            </a:endParaRPr>
          </a:p>
        </p:txBody>
      </p:sp>
      <p:graphicFrame>
        <p:nvGraphicFramePr>
          <p:cNvPr id="6" name="Chart 5">
            <a:extLst>
              <a:ext uri="{FF2B5EF4-FFF2-40B4-BE49-F238E27FC236}">
                <a16:creationId xmlns:a16="http://schemas.microsoft.com/office/drawing/2014/main" id="{0B324C02-CCFA-C3D3-CD01-CC1536F0CDC6}"/>
              </a:ext>
            </a:extLst>
          </p:cNvPr>
          <p:cNvGraphicFramePr/>
          <p:nvPr/>
        </p:nvGraphicFramePr>
        <p:xfrm>
          <a:off x="6096000" y="2204864"/>
          <a:ext cx="5257800" cy="374441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26B04992-F1F1-43ED-F18D-473F2EEE2C35}"/>
              </a:ext>
            </a:extLst>
          </p:cNvPr>
          <p:cNvSpPr txBox="1"/>
          <p:nvPr/>
        </p:nvSpPr>
        <p:spPr>
          <a:xfrm>
            <a:off x="6096000" y="5888305"/>
            <a:ext cx="5715000" cy="276999"/>
          </a:xfrm>
          <a:prstGeom prst="rect">
            <a:avLst/>
          </a:prstGeom>
          <a:noFill/>
        </p:spPr>
        <p:txBody>
          <a:bodyPr wrap="square" rtlCol="0">
            <a:spAutoFit/>
          </a:bodyPr>
          <a:lstStyle/>
          <a:p>
            <a:r>
              <a:rPr lang="fr-FR" sz="1200" kern="100">
                <a:effectLst/>
                <a:ea typeface="Calibri" panose="020F0502020204030204" pitchFamily="34" charset="0"/>
                <a:cs typeface="Arial" panose="020B0604020202020204" pitchFamily="34" charset="0"/>
              </a:rPr>
              <a:t>Source : Enquête canadienne sur le logement, 2018 et 2022.</a:t>
            </a:r>
            <a:endParaRPr lang="en-US" sz="1400"/>
          </a:p>
        </p:txBody>
      </p:sp>
    </p:spTree>
    <p:extLst>
      <p:ext uri="{BB962C8B-B14F-4D97-AF65-F5344CB8AC3E}">
        <p14:creationId xmlns:p14="http://schemas.microsoft.com/office/powerpoint/2010/main" val="5266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B14DAC-1BFC-5E7A-5A75-A19B42CED7C3}"/>
              </a:ext>
            </a:extLst>
          </p:cNvPr>
          <p:cNvSpPr>
            <a:spLocks noGrp="1"/>
          </p:cNvSpPr>
          <p:nvPr>
            <p:ph type="title"/>
          </p:nvPr>
        </p:nvSpPr>
        <p:spPr>
          <a:xfrm>
            <a:off x="838200" y="653143"/>
            <a:ext cx="10515600" cy="895042"/>
          </a:xfrm>
        </p:spPr>
        <p:txBody>
          <a:bodyPr>
            <a:noAutofit/>
          </a:bodyPr>
          <a:lstStyle/>
          <a:p>
            <a:pPr algn="l"/>
            <a:r>
              <a:rPr lang="fr-FR" sz="3600"/>
              <a:t>Les nouveaux locataires doivent faire face à un resserrement du marché locatif </a:t>
            </a:r>
            <a:endParaRPr lang="en-US" sz="3600"/>
          </a:p>
        </p:txBody>
      </p:sp>
      <p:sp>
        <p:nvSpPr>
          <p:cNvPr id="5" name="Content Placeholder 2">
            <a:extLst>
              <a:ext uri="{FF2B5EF4-FFF2-40B4-BE49-F238E27FC236}">
                <a16:creationId xmlns:a16="http://schemas.microsoft.com/office/drawing/2014/main" id="{D55F169B-18B6-D445-1C41-76EB9EA63B11}"/>
              </a:ext>
            </a:extLst>
          </p:cNvPr>
          <p:cNvSpPr txBox="1">
            <a:spLocks/>
          </p:cNvSpPr>
          <p:nvPr/>
        </p:nvSpPr>
        <p:spPr>
          <a:xfrm>
            <a:off x="7104112" y="2060847"/>
            <a:ext cx="4249688" cy="4144009"/>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1200"/>
              </a:spcAft>
              <a:buFont typeface="Symbol" panose="05050102010706020507" pitchFamily="18" charset="2"/>
              <a:buChar char=""/>
            </a:pPr>
            <a:r>
              <a:rPr lang="fr-CA" sz="1800" kern="100" dirty="0">
                <a:ea typeface="Calibri" panose="020F0502020204030204" pitchFamily="34" charset="0"/>
                <a:cs typeface="Calibri" panose="020F0502020204030204" pitchFamily="34" charset="0"/>
              </a:rPr>
              <a:t>En 2022, les nouveaux locataires qui avaient emménagé dans leur logement au cours des deux années précédentes payaient un loyer mensuel moyen de 1 590 $, soit un montant supérieur de 27,0 % à celui des ménages locataires existants qui n’ont pas déménagé durant cette période.</a:t>
            </a:r>
          </a:p>
          <a:p>
            <a:pPr>
              <a:spcBef>
                <a:spcPts val="0"/>
              </a:spcBef>
              <a:spcAft>
                <a:spcPts val="1200"/>
              </a:spcAft>
              <a:buFont typeface="Symbol" panose="05050102010706020507" pitchFamily="18" charset="2"/>
              <a:buChar char=""/>
            </a:pPr>
            <a:r>
              <a:rPr lang="fr-CA" sz="1800" kern="100" dirty="0">
                <a:ea typeface="Calibri" panose="020F0502020204030204" pitchFamily="34" charset="0"/>
                <a:cs typeface="Calibri" panose="020F0502020204030204" pitchFamily="34" charset="0"/>
              </a:rPr>
              <a:t>Les nouveaux locataires (34,3 %) étaient plus susceptibles d’être insatisfaits de l’</a:t>
            </a:r>
            <a:r>
              <a:rPr lang="fr-CA" sz="1800" kern="100" dirty="0" err="1">
                <a:ea typeface="Calibri" panose="020F0502020204030204" pitchFamily="34" charset="0"/>
                <a:cs typeface="Calibri" panose="020F0502020204030204" pitchFamily="34" charset="0"/>
              </a:rPr>
              <a:t>abordabilité</a:t>
            </a:r>
            <a:r>
              <a:rPr lang="fr-CA" sz="1800" kern="100" dirty="0">
                <a:ea typeface="Calibri" panose="020F0502020204030204" pitchFamily="34" charset="0"/>
                <a:cs typeface="Calibri" panose="020F0502020204030204" pitchFamily="34" charset="0"/>
              </a:rPr>
              <a:t> de leur logement comparativement à l’ensemble des locataires (20,8 %).</a:t>
            </a:r>
            <a:endParaRPr lang="fr-CA" sz="1800" kern="100" dirty="0">
              <a:ea typeface="Calibri" panose="020F0502020204030204" pitchFamily="34" charset="0"/>
              <a:cs typeface="Times New Roman" panose="02020603050405020304" pitchFamily="18" charset="0"/>
            </a:endParaRPr>
          </a:p>
        </p:txBody>
      </p:sp>
      <p:graphicFrame>
        <p:nvGraphicFramePr>
          <p:cNvPr id="6" name="Chart 5">
            <a:extLst>
              <a:ext uri="{FF2B5EF4-FFF2-40B4-BE49-F238E27FC236}">
                <a16:creationId xmlns:a16="http://schemas.microsoft.com/office/drawing/2014/main" id="{0FE4E90C-B3E1-650C-FADF-8A5197F7B754}"/>
              </a:ext>
            </a:extLst>
          </p:cNvPr>
          <p:cNvGraphicFramePr/>
          <p:nvPr/>
        </p:nvGraphicFramePr>
        <p:xfrm>
          <a:off x="838200" y="1772815"/>
          <a:ext cx="6265912" cy="410445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F2EAFF37-24A2-D05F-BD07-AAE1E3D76355}"/>
              </a:ext>
            </a:extLst>
          </p:cNvPr>
          <p:cNvSpPr txBox="1"/>
          <p:nvPr/>
        </p:nvSpPr>
        <p:spPr>
          <a:xfrm>
            <a:off x="1367210" y="5816297"/>
            <a:ext cx="5715000" cy="276999"/>
          </a:xfrm>
          <a:prstGeom prst="rect">
            <a:avLst/>
          </a:prstGeom>
          <a:noFill/>
        </p:spPr>
        <p:txBody>
          <a:bodyPr wrap="square" rtlCol="0">
            <a:spAutoFit/>
          </a:bodyPr>
          <a:lstStyle/>
          <a:p>
            <a:r>
              <a:rPr lang="fr-FR" sz="1200" kern="100">
                <a:effectLst/>
                <a:ea typeface="Calibri" panose="020F0502020204030204" pitchFamily="34" charset="0"/>
                <a:cs typeface="Arial" panose="020B0604020202020204" pitchFamily="34" charset="0"/>
              </a:rPr>
              <a:t>Source : Enquête canadienne sur le logement, 2018 et 2022.</a:t>
            </a:r>
            <a:endParaRPr lang="en-US" sz="1400"/>
          </a:p>
        </p:txBody>
      </p:sp>
    </p:spTree>
    <p:extLst>
      <p:ext uri="{BB962C8B-B14F-4D97-AF65-F5344CB8AC3E}">
        <p14:creationId xmlns:p14="http://schemas.microsoft.com/office/powerpoint/2010/main" val="2736193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BE614E7-646F-D114-7C76-60E743853B36}"/>
              </a:ext>
            </a:extLst>
          </p:cNvPr>
          <p:cNvSpPr>
            <a:spLocks noGrp="1"/>
          </p:cNvSpPr>
          <p:nvPr>
            <p:ph type="title"/>
          </p:nvPr>
        </p:nvSpPr>
        <p:spPr>
          <a:xfrm>
            <a:off x="838200" y="764704"/>
            <a:ext cx="10515600" cy="1080120"/>
          </a:xfrm>
        </p:spPr>
        <p:txBody>
          <a:bodyPr>
            <a:noAutofit/>
          </a:bodyPr>
          <a:lstStyle/>
          <a:p>
            <a:pPr algn="l"/>
            <a:r>
              <a:rPr lang="fr-FR" sz="3200"/>
              <a:t>Les accédants à la propriété contractent des prêts hypothécaires plus élevés et sont plus insatisfaits de l’</a:t>
            </a:r>
            <a:r>
              <a:rPr lang="fr-FR" sz="3200" err="1"/>
              <a:t>abordabilité</a:t>
            </a:r>
            <a:r>
              <a:rPr lang="fr-FR" sz="3200"/>
              <a:t> du logement</a:t>
            </a:r>
            <a:endParaRPr lang="en-US" sz="3200"/>
          </a:p>
        </p:txBody>
      </p:sp>
      <p:sp>
        <p:nvSpPr>
          <p:cNvPr id="5" name="Content Placeholder 2">
            <a:extLst>
              <a:ext uri="{FF2B5EF4-FFF2-40B4-BE49-F238E27FC236}">
                <a16:creationId xmlns:a16="http://schemas.microsoft.com/office/drawing/2014/main" id="{F9654F4B-3E8F-3095-7650-97ACC5217016}"/>
              </a:ext>
            </a:extLst>
          </p:cNvPr>
          <p:cNvSpPr txBox="1">
            <a:spLocks/>
          </p:cNvSpPr>
          <p:nvPr/>
        </p:nvSpPr>
        <p:spPr>
          <a:xfrm>
            <a:off x="838200" y="2204864"/>
            <a:ext cx="6049888" cy="3744416"/>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1200"/>
              </a:spcAft>
              <a:buFont typeface="Symbol" panose="05050102010706020507" pitchFamily="18" charset="2"/>
              <a:buChar char=""/>
            </a:pPr>
            <a:r>
              <a:rPr lang="fr-CA" sz="1500" kern="100" dirty="0">
                <a:ea typeface="Calibri" panose="020F0502020204030204" pitchFamily="34" charset="0"/>
                <a:cs typeface="Calibri" panose="020F0502020204030204" pitchFamily="34" charset="0"/>
              </a:rPr>
              <a:t>De 2018 à 2022, environ 1,3 million de ménages, soit 8,6 % de tous les ménages, ont acheté leur première habitation. La proportion de ménages qui ont acheté leur première habitation de 2014 à 2018 (8,7 %) était pratiquement la même.</a:t>
            </a:r>
          </a:p>
          <a:p>
            <a:pPr>
              <a:spcBef>
                <a:spcPts val="0"/>
              </a:spcBef>
              <a:spcAft>
                <a:spcPts val="1200"/>
              </a:spcAft>
              <a:buFont typeface="Symbol" panose="05050102010706020507" pitchFamily="18" charset="2"/>
              <a:buChar char=""/>
            </a:pPr>
            <a:r>
              <a:rPr lang="fr-CA" sz="1500" kern="100" dirty="0">
                <a:ea typeface="Calibri" panose="020F0502020204030204" pitchFamily="34" charset="0"/>
                <a:cs typeface="Times New Roman" panose="02020603050405020304" pitchFamily="18" charset="0"/>
              </a:rPr>
              <a:t>L’</a:t>
            </a:r>
            <a:r>
              <a:rPr lang="fr-CA" sz="1500" kern="100" dirty="0" err="1">
                <a:ea typeface="Calibri" panose="020F0502020204030204" pitchFamily="34" charset="0"/>
                <a:cs typeface="Times New Roman" panose="02020603050405020304" pitchFamily="18" charset="0"/>
              </a:rPr>
              <a:t>abordabilité</a:t>
            </a:r>
            <a:r>
              <a:rPr lang="fr-CA" sz="1500" kern="100" dirty="0">
                <a:ea typeface="Calibri" panose="020F0502020204030204" pitchFamily="34" charset="0"/>
                <a:cs typeface="Times New Roman" panose="02020603050405020304" pitchFamily="18" charset="0"/>
              </a:rPr>
              <a:t> perçue de l’accession à la propriété a changé d’une cohorte à l’autre. Une proportion plus élevée d’accédants à la propriété (21,3 % en 2022) étaient insatisfaits de l’</a:t>
            </a:r>
            <a:r>
              <a:rPr lang="fr-CA" sz="1500" kern="100" dirty="0" err="1">
                <a:ea typeface="Calibri" panose="020F0502020204030204" pitchFamily="34" charset="0"/>
                <a:cs typeface="Times New Roman" panose="02020603050405020304" pitchFamily="18" charset="0"/>
              </a:rPr>
              <a:t>abordabilité</a:t>
            </a:r>
            <a:r>
              <a:rPr lang="fr-CA" sz="1500" kern="100" dirty="0">
                <a:ea typeface="Calibri" panose="020F0502020204030204" pitchFamily="34" charset="0"/>
                <a:cs typeface="Times New Roman" panose="02020603050405020304" pitchFamily="18" charset="0"/>
              </a:rPr>
              <a:t> du logement, ce qui représente une augmentation de 7,9 points de pourcentage par rapport aux accédants à la propriété en 2018 (13,4 %).</a:t>
            </a:r>
          </a:p>
          <a:p>
            <a:pPr>
              <a:spcBef>
                <a:spcPts val="0"/>
              </a:spcBef>
              <a:spcAft>
                <a:spcPts val="1200"/>
              </a:spcAft>
              <a:buFont typeface="Symbol" panose="05050102010706020507" pitchFamily="18" charset="2"/>
              <a:buChar char=""/>
            </a:pPr>
            <a:r>
              <a:rPr lang="fr-CA" sz="1500" dirty="0">
                <a:ea typeface="Calibri" panose="020F0502020204030204" pitchFamily="34" charset="0"/>
                <a:cs typeface="Arial" panose="020B0604020202020204" pitchFamily="34" charset="0"/>
              </a:rPr>
              <a:t>Le montant médian de la dette hypothécaire a augmenté de 12,3 %, passant de 249 350 $ en 2018 à 280 000 $ en 2022. Parallèlement, le revenu médian des ménages d’accédants à la propriété a augmenté de 5,1 % au cours de cette période.</a:t>
            </a:r>
            <a:endParaRPr lang="fr-CA" sz="1500" kern="100" dirty="0">
              <a:ea typeface="Calibri" panose="020F0502020204030204" pitchFamily="34" charset="0"/>
              <a:cs typeface="Times New Roman" panose="02020603050405020304" pitchFamily="18" charset="0"/>
            </a:endParaRPr>
          </a:p>
        </p:txBody>
      </p:sp>
      <p:graphicFrame>
        <p:nvGraphicFramePr>
          <p:cNvPr id="6" name="Chart 5">
            <a:extLst>
              <a:ext uri="{FF2B5EF4-FFF2-40B4-BE49-F238E27FC236}">
                <a16:creationId xmlns:a16="http://schemas.microsoft.com/office/drawing/2014/main" id="{7970ADDC-3679-63C6-83D0-C86D530F566A}"/>
              </a:ext>
            </a:extLst>
          </p:cNvPr>
          <p:cNvGraphicFramePr/>
          <p:nvPr/>
        </p:nvGraphicFramePr>
        <p:xfrm>
          <a:off x="6888088" y="2204864"/>
          <a:ext cx="4465712" cy="3744416"/>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B35F8980-34FA-3B56-AE7E-E35F21C6D4FF}"/>
              </a:ext>
            </a:extLst>
          </p:cNvPr>
          <p:cNvSpPr txBox="1"/>
          <p:nvPr/>
        </p:nvSpPr>
        <p:spPr>
          <a:xfrm>
            <a:off x="6888088" y="5888305"/>
            <a:ext cx="5715000" cy="276999"/>
          </a:xfrm>
          <a:prstGeom prst="rect">
            <a:avLst/>
          </a:prstGeom>
          <a:noFill/>
        </p:spPr>
        <p:txBody>
          <a:bodyPr wrap="square" rtlCol="0">
            <a:spAutoFit/>
          </a:bodyPr>
          <a:lstStyle/>
          <a:p>
            <a:r>
              <a:rPr lang="fr-FR" sz="1200" kern="100">
                <a:effectLst/>
                <a:ea typeface="Calibri" panose="020F0502020204030204" pitchFamily="34" charset="0"/>
                <a:cs typeface="Arial" panose="020B0604020202020204" pitchFamily="34" charset="0"/>
              </a:rPr>
              <a:t>Source : Enquête canadienne sur le logement, 2018 et 2022.</a:t>
            </a:r>
            <a:endParaRPr lang="en-US" sz="1400"/>
          </a:p>
        </p:txBody>
      </p:sp>
    </p:spTree>
    <p:extLst>
      <p:ext uri="{BB962C8B-B14F-4D97-AF65-F5344CB8AC3E}">
        <p14:creationId xmlns:p14="http://schemas.microsoft.com/office/powerpoint/2010/main" val="1592733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AEA819B-4FC1-4464-6552-EF9F2B91F2A1}"/>
              </a:ext>
            </a:extLst>
          </p:cNvPr>
          <p:cNvSpPr txBox="1">
            <a:spLocks/>
          </p:cNvSpPr>
          <p:nvPr/>
        </p:nvSpPr>
        <p:spPr>
          <a:xfrm>
            <a:off x="407368" y="791969"/>
            <a:ext cx="11378480" cy="895042"/>
          </a:xfrm>
          <a:prstGeom prst="rect">
            <a:avLst/>
          </a:prstGeom>
        </p:spPr>
        <p:txBody>
          <a:bodyPr lIns="91440" tIns="45720" rIns="91440" bIns="45720" anchor="b">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pPr algn="l"/>
            <a:r>
              <a:rPr lang="fr-CA" sz="3000" b="1" dirty="0"/>
              <a:t>Les taux de ménages ayant des besoins impérieux en matière de logement ont été relativement stables en 2022</a:t>
            </a:r>
            <a:endParaRPr lang="fr-FR" sz="3000" b="1" dirty="0"/>
          </a:p>
        </p:txBody>
      </p:sp>
      <p:sp>
        <p:nvSpPr>
          <p:cNvPr id="10" name="Content Placeholder 2">
            <a:extLst>
              <a:ext uri="{FF2B5EF4-FFF2-40B4-BE49-F238E27FC236}">
                <a16:creationId xmlns:a16="http://schemas.microsoft.com/office/drawing/2014/main" id="{9BAC5DA4-B7B6-A5D7-D250-F388FF3C3D99}"/>
              </a:ext>
            </a:extLst>
          </p:cNvPr>
          <p:cNvSpPr txBox="1">
            <a:spLocks/>
          </p:cNvSpPr>
          <p:nvPr/>
        </p:nvSpPr>
        <p:spPr>
          <a:xfrm>
            <a:off x="6399518" y="1792615"/>
            <a:ext cx="5386330" cy="3825895"/>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defRPr/>
            </a:pPr>
            <a:r>
              <a:rPr lang="fr-CA" sz="1600" kern="100">
                <a:ea typeface="Calibri"/>
                <a:cs typeface="Times New Roman"/>
              </a:rPr>
              <a:t>Un ménage a des besoins impérieux en matière de logement s'il occupe un logement inabordable, de taille non convenable et/ou de qualité non convenable et qu'il n'a pas les moyens d'obtenir un logement de taille et de qualité convenables dans sa collectivité.</a:t>
            </a:r>
          </a:p>
          <a:p>
            <a:pPr>
              <a:spcBef>
                <a:spcPts val="0"/>
              </a:spcBef>
              <a:defRPr/>
            </a:pPr>
            <a:endParaRPr lang="fr-CA" sz="1600" kern="100">
              <a:ea typeface="Calibri" panose="020F0502020204030204" pitchFamily="34" charset="0"/>
              <a:cs typeface="Times New Roman" panose="02020603050405020304" pitchFamily="18" charset="0"/>
            </a:endParaRPr>
          </a:p>
          <a:p>
            <a:pPr>
              <a:spcBef>
                <a:spcPts val="0"/>
              </a:spcBef>
              <a:defRPr/>
            </a:pPr>
            <a:r>
              <a:rPr lang="fr-CA" sz="1600" kern="100">
                <a:ea typeface="Calibri"/>
                <a:cs typeface="Times New Roman"/>
              </a:rPr>
              <a:t>La proportion de ménages ayant des besoins impérieux en matière de logement s'élevait à 11,6 % en 2022. Elle était comparable à celle de 2018, année où 11,3 % des ménages avaient de tels besoins.</a:t>
            </a:r>
          </a:p>
          <a:p>
            <a:pPr marL="0" indent="0">
              <a:spcBef>
                <a:spcPts val="0"/>
              </a:spcBef>
              <a:buFont typeface="Arial" pitchFamily="34" charset="0"/>
              <a:buNone/>
              <a:defRPr/>
            </a:pPr>
            <a:endParaRPr lang="fr-CA" sz="1600" kern="100">
              <a:ea typeface="Calibri" panose="020F0502020204030204" pitchFamily="34" charset="0"/>
              <a:cs typeface="Times New Roman" panose="02020603050405020304" pitchFamily="18" charset="0"/>
            </a:endParaRPr>
          </a:p>
          <a:p>
            <a:pPr>
              <a:spcBef>
                <a:spcPts val="0"/>
              </a:spcBef>
              <a:defRPr/>
            </a:pPr>
            <a:r>
              <a:rPr lang="fr-CA" sz="1600" kern="100">
                <a:latin typeface="Tahoma"/>
                <a:ea typeface="Calibri"/>
                <a:cs typeface="Calibri"/>
              </a:rPr>
              <a:t>Les locataires ont continué d’éprouver de plus grandes difficultés que les propriétaires.</a:t>
            </a:r>
            <a:r>
              <a:rPr lang="fr-CA" sz="1600" kern="100">
                <a:ea typeface="Calibri"/>
                <a:cs typeface="Calibri"/>
              </a:rPr>
              <a:t> En 2022, 22,1 % des locataires avaient des besoins impérieux en matière de logement, contre 6,1 % des propriétaires.</a:t>
            </a:r>
            <a:endParaRPr lang="fr-CA" sz="1600" kern="100" dirty="0">
              <a:ea typeface="Calibri"/>
              <a:cs typeface="Calibri"/>
            </a:endParaRPr>
          </a:p>
        </p:txBody>
      </p:sp>
      <p:graphicFrame>
        <p:nvGraphicFramePr>
          <p:cNvPr id="11" name="Chart 10">
            <a:extLst>
              <a:ext uri="{FF2B5EF4-FFF2-40B4-BE49-F238E27FC236}">
                <a16:creationId xmlns:a16="http://schemas.microsoft.com/office/drawing/2014/main" id="{9BC27376-C79D-71C6-4F93-8B04D5BAE4A5}"/>
              </a:ext>
            </a:extLst>
          </p:cNvPr>
          <p:cNvGraphicFramePr/>
          <p:nvPr/>
        </p:nvGraphicFramePr>
        <p:xfrm>
          <a:off x="202409" y="1787763"/>
          <a:ext cx="6120680" cy="4161517"/>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C7127A67-2E50-C142-7F9A-49E0A0F0853D}"/>
              </a:ext>
            </a:extLst>
          </p:cNvPr>
          <p:cNvSpPr txBox="1"/>
          <p:nvPr>
            <p:custDataLst>
              <p:tags r:id="rId1"/>
            </p:custDataLst>
          </p:nvPr>
        </p:nvSpPr>
        <p:spPr>
          <a:xfrm>
            <a:off x="202409" y="5843881"/>
            <a:ext cx="5715000" cy="276999"/>
          </a:xfrm>
          <a:prstGeom prst="rect">
            <a:avLst/>
          </a:prstGeom>
          <a:noFill/>
        </p:spPr>
        <p:txBody>
          <a:bodyPr wrap="square" rtlCol="0">
            <a:spAutoFit/>
          </a:bodyPr>
          <a:lstStyle/>
          <a:p>
            <a:r>
              <a:rPr lang="fr-FR" sz="1200" kern="100" dirty="0">
                <a:effectLst/>
                <a:ea typeface="Calibri" panose="020F0502020204030204" pitchFamily="34" charset="0"/>
                <a:cs typeface="Arial" panose="020B0604020202020204" pitchFamily="34" charset="0"/>
              </a:rPr>
              <a:t>Source : Enquête canadienne sur le logement, 2018, 2021 et 2022.</a:t>
            </a:r>
            <a:endParaRPr lang="en-US" sz="1400" dirty="0"/>
          </a:p>
        </p:txBody>
      </p:sp>
    </p:spTree>
    <p:extLst>
      <p:ext uri="{BB962C8B-B14F-4D97-AF65-F5344CB8AC3E}">
        <p14:creationId xmlns:p14="http://schemas.microsoft.com/office/powerpoint/2010/main" val="1975430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14F36-3E4B-09B3-FC24-B319099619DF}"/>
              </a:ext>
            </a:extLst>
          </p:cNvPr>
          <p:cNvSpPr>
            <a:spLocks noGrp="1"/>
          </p:cNvSpPr>
          <p:nvPr>
            <p:ph type="title"/>
          </p:nvPr>
        </p:nvSpPr>
        <p:spPr>
          <a:xfrm>
            <a:off x="54847" y="802680"/>
            <a:ext cx="11809312" cy="895042"/>
          </a:xfrm>
        </p:spPr>
        <p:txBody>
          <a:bodyPr lIns="91440" tIns="45720" rIns="91440" bIns="45720" anchor="b">
            <a:noAutofit/>
          </a:bodyPr>
          <a:lstStyle/>
          <a:p>
            <a:pPr algn="l"/>
            <a:r>
              <a:rPr lang="fr-CA" sz="2800" dirty="0"/>
              <a:t>Les ménages ont des besoins impérieux en matière de logement </a:t>
            </a:r>
            <a:br>
              <a:rPr lang="fr-CA" sz="2800" dirty="0"/>
            </a:br>
            <a:r>
              <a:rPr lang="fr-CA" sz="2800" dirty="0"/>
              <a:t>surtout en raison de problèmes d'</a:t>
            </a:r>
            <a:r>
              <a:rPr lang="fr-CA" sz="2800" dirty="0" err="1"/>
              <a:t>abordabilité</a:t>
            </a:r>
            <a:r>
              <a:rPr lang="fr-CA" sz="2800" dirty="0"/>
              <a:t> </a:t>
            </a:r>
          </a:p>
        </p:txBody>
      </p:sp>
      <p:sp>
        <p:nvSpPr>
          <p:cNvPr id="4" name="Content Placeholder 2">
            <a:extLst>
              <a:ext uri="{FF2B5EF4-FFF2-40B4-BE49-F238E27FC236}">
                <a16:creationId xmlns:a16="http://schemas.microsoft.com/office/drawing/2014/main" id="{B66FB30C-54F3-998F-00C6-E85998B9CD07}"/>
              </a:ext>
            </a:extLst>
          </p:cNvPr>
          <p:cNvSpPr txBox="1">
            <a:spLocks/>
          </p:cNvSpPr>
          <p:nvPr/>
        </p:nvSpPr>
        <p:spPr>
          <a:xfrm>
            <a:off x="6672064" y="1777832"/>
            <a:ext cx="5257800" cy="4343048"/>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CA" sz="1800" kern="100" dirty="0">
                <a:ea typeface="Calibri"/>
                <a:cs typeface="Times New Roman"/>
              </a:rPr>
              <a:t>En 2022, </a:t>
            </a:r>
            <a:r>
              <a:rPr lang="fr-CA" sz="1800" kern="100" dirty="0">
                <a:latin typeface="Tahoma"/>
                <a:ea typeface="Calibri"/>
                <a:cs typeface="Times New Roman"/>
              </a:rPr>
              <a:t>les ménages avaient des besoins impérieux en matière de logement pour différentes raisons :</a:t>
            </a:r>
            <a:endParaRPr lang="fr-CA" sz="1800" kern="100" dirty="0">
              <a:ea typeface="Calibri"/>
              <a:cs typeface="Times New Roman"/>
            </a:endParaRPr>
          </a:p>
          <a:p>
            <a:pPr lvl="1">
              <a:buFont typeface="Arial" pitchFamily="34" charset="0"/>
              <a:buChar char="•"/>
            </a:pPr>
            <a:r>
              <a:rPr lang="fr-CA" sz="1800" kern="100" dirty="0">
                <a:latin typeface="Tahoma"/>
                <a:ea typeface="Calibri"/>
                <a:cs typeface="Calibri"/>
              </a:rPr>
              <a:t>dans 88,4 % des cas, l’</a:t>
            </a:r>
            <a:r>
              <a:rPr lang="fr-CA" sz="1800" kern="100" dirty="0" err="1">
                <a:latin typeface="Tahoma"/>
                <a:ea typeface="Calibri"/>
                <a:cs typeface="Calibri"/>
              </a:rPr>
              <a:t>abordabilité</a:t>
            </a:r>
            <a:r>
              <a:rPr lang="fr-CA" sz="1800" kern="100" dirty="0">
                <a:latin typeface="Tahoma"/>
                <a:ea typeface="Calibri"/>
                <a:cs typeface="Calibri"/>
              </a:rPr>
              <a:t> était un facteur;</a:t>
            </a:r>
          </a:p>
          <a:p>
            <a:pPr lvl="1">
              <a:buFont typeface="Arial" pitchFamily="34" charset="0"/>
              <a:buChar char="•"/>
            </a:pPr>
            <a:r>
              <a:rPr lang="fr-CA" sz="1800" kern="100" dirty="0">
                <a:latin typeface="Tahoma"/>
                <a:ea typeface="Calibri"/>
                <a:cs typeface="Calibri"/>
              </a:rPr>
              <a:t>dans 16,8 % des cas, la qualité du logement était un facteur;</a:t>
            </a:r>
          </a:p>
          <a:p>
            <a:pPr lvl="1">
              <a:buFont typeface="Arial" pitchFamily="34" charset="0"/>
              <a:buChar char="•"/>
            </a:pPr>
            <a:r>
              <a:rPr lang="fr-CA" sz="1800" kern="100" dirty="0">
                <a:latin typeface="Tahoma"/>
                <a:ea typeface="Calibri"/>
                <a:cs typeface="Calibri"/>
              </a:rPr>
              <a:t>dans 9,7 % des cas, la taille du logement était un facteur.</a:t>
            </a:r>
          </a:p>
          <a:p>
            <a:pPr lvl="2"/>
            <a:endParaRPr lang="fr-CA" sz="800" kern="100" dirty="0">
              <a:ea typeface="Calibri"/>
              <a:cs typeface="Times New Roman"/>
            </a:endParaRPr>
          </a:p>
          <a:p>
            <a:pPr>
              <a:buFont typeface="Wingdings" panose="05000000000000000000" pitchFamily="2" charset="2"/>
              <a:buChar char="v"/>
            </a:pPr>
            <a:r>
              <a:rPr lang="fr-CA" sz="1300" kern="100" dirty="0">
                <a:latin typeface="Tahoma"/>
                <a:ea typeface="Calibri"/>
                <a:cs typeface="Calibri"/>
              </a:rPr>
              <a:t>Un logement est inabordable si le ménage qui l’occupe consacre 30 % ou plus de son revenu avant impôt aux frais de logement. </a:t>
            </a:r>
          </a:p>
          <a:p>
            <a:pPr>
              <a:buFont typeface="Wingdings" panose="05000000000000000000" pitchFamily="2" charset="2"/>
              <a:buChar char="v"/>
            </a:pPr>
            <a:r>
              <a:rPr lang="fr-CA" sz="1300" kern="100" dirty="0">
                <a:latin typeface="Tahoma"/>
                <a:ea typeface="Calibri"/>
                <a:cs typeface="Calibri"/>
              </a:rPr>
              <a:t>Un logement est de qualité non convenable s’il nécessite des réparations majeures. </a:t>
            </a:r>
          </a:p>
          <a:p>
            <a:pPr>
              <a:buFont typeface="Wingdings" panose="05000000000000000000" pitchFamily="2" charset="2"/>
              <a:buChar char="v"/>
            </a:pPr>
            <a:r>
              <a:rPr lang="fr-CA" sz="1300" kern="100" dirty="0">
                <a:latin typeface="Tahoma"/>
                <a:ea typeface="Calibri"/>
                <a:cs typeface="Calibri"/>
              </a:rPr>
              <a:t>Un logement est de taille non convenable s’il n’a pas assez de chambres compte tenu de la taille et de la composition              du ménage.</a:t>
            </a:r>
            <a:endParaRPr lang="en-US" sz="1300" dirty="0">
              <a:latin typeface="Tahoma"/>
              <a:ea typeface="Tahoma"/>
              <a:cs typeface="Tahoma"/>
            </a:endParaRPr>
          </a:p>
          <a:p>
            <a:pPr lvl="2"/>
            <a:endParaRPr lang="en-US" sz="1800" kern="100" dirty="0">
              <a:ea typeface="Calibri" panose="020F0502020204030204" pitchFamily="34" charset="0"/>
              <a:cs typeface="Times New Roman" panose="02020603050405020304" pitchFamily="18" charset="0"/>
            </a:endParaRPr>
          </a:p>
        </p:txBody>
      </p:sp>
      <p:graphicFrame>
        <p:nvGraphicFramePr>
          <p:cNvPr id="5" name="Chart 4">
            <a:extLst>
              <a:ext uri="{FF2B5EF4-FFF2-40B4-BE49-F238E27FC236}">
                <a16:creationId xmlns:a16="http://schemas.microsoft.com/office/drawing/2014/main" id="{47140BF9-5658-8579-01E1-865CA831BB6D}"/>
              </a:ext>
            </a:extLst>
          </p:cNvPr>
          <p:cNvGraphicFramePr/>
          <p:nvPr/>
        </p:nvGraphicFramePr>
        <p:xfrm>
          <a:off x="262136" y="1689420"/>
          <a:ext cx="6127113" cy="418785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E916DB35-FD1D-6143-19AC-61EDEC916050}"/>
              </a:ext>
            </a:extLst>
          </p:cNvPr>
          <p:cNvSpPr txBox="1"/>
          <p:nvPr>
            <p:custDataLst>
              <p:tags r:id="rId1"/>
            </p:custDataLst>
          </p:nvPr>
        </p:nvSpPr>
        <p:spPr>
          <a:xfrm>
            <a:off x="202409" y="5843881"/>
            <a:ext cx="5715000" cy="276999"/>
          </a:xfrm>
          <a:prstGeom prst="rect">
            <a:avLst/>
          </a:prstGeom>
          <a:noFill/>
        </p:spPr>
        <p:txBody>
          <a:bodyPr wrap="square" rtlCol="0">
            <a:spAutoFit/>
          </a:bodyPr>
          <a:lstStyle/>
          <a:p>
            <a:r>
              <a:rPr lang="fr-FR" sz="1200" kern="100" dirty="0">
                <a:effectLst/>
                <a:ea typeface="Calibri" panose="020F0502020204030204" pitchFamily="34" charset="0"/>
                <a:cs typeface="Arial" panose="020B0604020202020204" pitchFamily="34" charset="0"/>
              </a:rPr>
              <a:t>Source : Enquête canadienne sur le logement, 2022.</a:t>
            </a:r>
            <a:endParaRPr lang="en-US" sz="1400" dirty="0"/>
          </a:p>
        </p:txBody>
      </p:sp>
    </p:spTree>
    <p:extLst>
      <p:ext uri="{BB962C8B-B14F-4D97-AF65-F5344CB8AC3E}">
        <p14:creationId xmlns:p14="http://schemas.microsoft.com/office/powerpoint/2010/main" val="3809036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8E895EF-6361-EE55-7F6A-F709209E7497}"/>
              </a:ext>
            </a:extLst>
          </p:cNvPr>
          <p:cNvSpPr>
            <a:spLocks noGrp="1"/>
          </p:cNvSpPr>
          <p:nvPr>
            <p:ph type="title"/>
          </p:nvPr>
        </p:nvSpPr>
        <p:spPr>
          <a:xfrm>
            <a:off x="202409" y="702228"/>
            <a:ext cx="11654231" cy="905625"/>
          </a:xfrm>
        </p:spPr>
        <p:txBody>
          <a:bodyPr lIns="91440" tIns="45720" rIns="91440" bIns="45720" anchor="b">
            <a:noAutofit/>
          </a:bodyPr>
          <a:lstStyle/>
          <a:p>
            <a:pPr algn="l"/>
            <a:r>
              <a:rPr lang="fr-CA" sz="2800" dirty="0"/>
              <a:t>Les ménages racisés étaient plus susceptibles que les autres d'avoir des besoins impérieux en matière de logement</a:t>
            </a:r>
          </a:p>
        </p:txBody>
      </p:sp>
      <p:sp>
        <p:nvSpPr>
          <p:cNvPr id="10" name="Content Placeholder 2">
            <a:extLst>
              <a:ext uri="{FF2B5EF4-FFF2-40B4-BE49-F238E27FC236}">
                <a16:creationId xmlns:a16="http://schemas.microsoft.com/office/drawing/2014/main" id="{A3820565-4616-1BD5-F52D-140943E915FF}"/>
              </a:ext>
            </a:extLst>
          </p:cNvPr>
          <p:cNvSpPr txBox="1">
            <a:spLocks/>
          </p:cNvSpPr>
          <p:nvPr/>
        </p:nvSpPr>
        <p:spPr>
          <a:xfrm>
            <a:off x="6816080" y="2204864"/>
            <a:ext cx="5257800" cy="3248965"/>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1200"/>
              </a:spcAft>
              <a:buFont typeface="Symbol" panose="05050102010706020507" pitchFamily="18" charset="2"/>
              <a:buChar char=""/>
            </a:pPr>
            <a:r>
              <a:rPr lang="fr-CA" sz="1800" kern="100">
                <a:ea typeface="Calibri"/>
                <a:cs typeface="Calibri"/>
              </a:rPr>
              <a:t>En 2022, 14,1 % des ménages racisés avaient des besoins impérieux en matière de logement, contre 11,6 % de l'ensemble des ménages.</a:t>
            </a:r>
          </a:p>
          <a:p>
            <a:pPr>
              <a:spcBef>
                <a:spcPts val="0"/>
              </a:spcBef>
              <a:spcAft>
                <a:spcPts val="1200"/>
              </a:spcAft>
              <a:buFont typeface="Symbol" panose="05050102010706020507" pitchFamily="18" charset="2"/>
              <a:buChar char=""/>
            </a:pPr>
            <a:endParaRPr lang="fr-CA" sz="900" kern="100">
              <a:ea typeface="Calibri" panose="020F0502020204030204" pitchFamily="34" charset="0"/>
              <a:cs typeface="Calibri" panose="020F0502020204030204" pitchFamily="34" charset="0"/>
            </a:endParaRPr>
          </a:p>
          <a:p>
            <a:pPr>
              <a:spcBef>
                <a:spcPts val="0"/>
              </a:spcBef>
              <a:spcAft>
                <a:spcPts val="1200"/>
              </a:spcAft>
              <a:buFont typeface="Symbol" panose="05050102010706020507" pitchFamily="18" charset="2"/>
              <a:buChar char=""/>
            </a:pPr>
            <a:r>
              <a:rPr lang="fr-CA" sz="1800" kern="100">
                <a:ea typeface="Calibri"/>
                <a:cs typeface="Calibri"/>
              </a:rPr>
              <a:t>Le pourcentage de ménages aux prises avec des </a:t>
            </a:r>
            <a:r>
              <a:rPr lang="fr-CA" sz="1800" kern="100">
                <a:ea typeface="Tahoma"/>
                <a:cs typeface="Tahoma"/>
              </a:rPr>
              <a:t>besoins impérieux en matière de logement variait selon le groupe d'appartenance</a:t>
            </a:r>
            <a:r>
              <a:rPr lang="fr-CA" sz="1800" kern="100">
                <a:ea typeface="Calibri"/>
                <a:cs typeface="Calibri"/>
              </a:rPr>
              <a:t>. </a:t>
            </a:r>
            <a:endParaRPr lang="fr-CA" sz="1800" kern="100" dirty="0">
              <a:ea typeface="Calibri"/>
              <a:cs typeface="Calibri"/>
            </a:endParaRPr>
          </a:p>
        </p:txBody>
      </p:sp>
      <p:graphicFrame>
        <p:nvGraphicFramePr>
          <p:cNvPr id="11" name="Chart 10">
            <a:extLst>
              <a:ext uri="{FF2B5EF4-FFF2-40B4-BE49-F238E27FC236}">
                <a16:creationId xmlns:a16="http://schemas.microsoft.com/office/drawing/2014/main" id="{8EFACCDF-22BC-60DE-0398-1CD9C0881999}"/>
              </a:ext>
            </a:extLst>
          </p:cNvPr>
          <p:cNvGraphicFramePr/>
          <p:nvPr/>
        </p:nvGraphicFramePr>
        <p:xfrm>
          <a:off x="-23672" y="1728826"/>
          <a:ext cx="7232352" cy="4234426"/>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1F5C1B13-1E66-9782-95DF-358C17744476}"/>
              </a:ext>
            </a:extLst>
          </p:cNvPr>
          <p:cNvSpPr txBox="1"/>
          <p:nvPr>
            <p:custDataLst>
              <p:tags r:id="rId1"/>
            </p:custDataLst>
          </p:nvPr>
        </p:nvSpPr>
        <p:spPr>
          <a:xfrm>
            <a:off x="202409" y="5843881"/>
            <a:ext cx="5715000" cy="276999"/>
          </a:xfrm>
          <a:prstGeom prst="rect">
            <a:avLst/>
          </a:prstGeom>
          <a:noFill/>
        </p:spPr>
        <p:txBody>
          <a:bodyPr wrap="square" rtlCol="0">
            <a:spAutoFit/>
          </a:bodyPr>
          <a:lstStyle/>
          <a:p>
            <a:r>
              <a:rPr lang="fr-FR" sz="1200" kern="100" dirty="0">
                <a:effectLst/>
                <a:ea typeface="Calibri" panose="020F0502020204030204" pitchFamily="34" charset="0"/>
                <a:cs typeface="Arial" panose="020B0604020202020204" pitchFamily="34" charset="0"/>
              </a:rPr>
              <a:t>Source : Enquête canadienne sur le logement, 2022.</a:t>
            </a:r>
            <a:endParaRPr lang="en-US" sz="1400" dirty="0"/>
          </a:p>
        </p:txBody>
      </p:sp>
    </p:spTree>
    <p:extLst>
      <p:ext uri="{BB962C8B-B14F-4D97-AF65-F5344CB8AC3E}">
        <p14:creationId xmlns:p14="http://schemas.microsoft.com/office/powerpoint/2010/main" val="2253517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D5BCF-AE7A-DDE6-AE67-256123754134}"/>
              </a:ext>
            </a:extLst>
          </p:cNvPr>
          <p:cNvSpPr>
            <a:spLocks noGrp="1"/>
          </p:cNvSpPr>
          <p:nvPr>
            <p:ph type="title"/>
          </p:nvPr>
        </p:nvSpPr>
        <p:spPr>
          <a:xfrm>
            <a:off x="478708" y="749634"/>
            <a:ext cx="11337475" cy="883317"/>
          </a:xfrm>
        </p:spPr>
        <p:txBody>
          <a:bodyPr lIns="91440" tIns="45720" rIns="91440" bIns="45720" anchor="b">
            <a:noAutofit/>
          </a:bodyPr>
          <a:lstStyle/>
          <a:p>
            <a:pPr algn="l"/>
            <a:r>
              <a:rPr lang="fr-CA" sz="2800" dirty="0"/>
              <a:t>Les ménages autochtones étaient plus susceptibles que les autres d'avoir des besoins impérieux en matière de logement</a:t>
            </a:r>
            <a:endParaRPr lang="en-US" sz="2800" dirty="0"/>
          </a:p>
        </p:txBody>
      </p:sp>
      <p:sp>
        <p:nvSpPr>
          <p:cNvPr id="4" name="Content Placeholder 2">
            <a:extLst>
              <a:ext uri="{FF2B5EF4-FFF2-40B4-BE49-F238E27FC236}">
                <a16:creationId xmlns:a16="http://schemas.microsoft.com/office/drawing/2014/main" id="{2CD35BC3-F18C-8735-8E34-A4CD97CA8BF1}"/>
              </a:ext>
            </a:extLst>
          </p:cNvPr>
          <p:cNvSpPr txBox="1">
            <a:spLocks/>
          </p:cNvSpPr>
          <p:nvPr/>
        </p:nvSpPr>
        <p:spPr>
          <a:xfrm>
            <a:off x="262136" y="1926443"/>
            <a:ext cx="5257800" cy="3744416"/>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CA" sz="1800">
                <a:latin typeface="Tahoma"/>
                <a:ea typeface="Calibri"/>
                <a:cs typeface="Calibri"/>
              </a:rPr>
              <a:t>Les ménages s’étant identifiés dans l’enquête comme étant des Autochtones étaient plus susceptibles d’éprouver des besoins impérieux en matière de logement, par rapport à l’ensemble des ménages</a:t>
            </a:r>
            <a:r>
              <a:rPr lang="fr-CA" sz="1800">
                <a:ea typeface="Calibri"/>
                <a:cs typeface="Calibri"/>
              </a:rPr>
              <a:t>.</a:t>
            </a:r>
          </a:p>
          <a:p>
            <a:endParaRPr lang="fr-CA" sz="1800">
              <a:ea typeface="Calibri" panose="020F0502020204030204" pitchFamily="34" charset="0"/>
              <a:cs typeface="Tahoma"/>
            </a:endParaRPr>
          </a:p>
          <a:p>
            <a:r>
              <a:rPr lang="fr-CA" sz="1800" kern="100">
                <a:latin typeface="Tahoma"/>
                <a:ea typeface="Calibri"/>
                <a:cs typeface="Calibri"/>
              </a:rPr>
              <a:t>En 2022, 17,9 % des ménages autochtones avaient de tels besoins, contre 11,6 % de l’ensemble des ménages. </a:t>
            </a:r>
            <a:endParaRPr lang="fr-CA" sz="1100" kern="100" dirty="0">
              <a:latin typeface="Tahoma"/>
              <a:ea typeface="Calibri" panose="020F0502020204030204" pitchFamily="34" charset="0"/>
              <a:cs typeface="Calibri"/>
            </a:endParaRPr>
          </a:p>
        </p:txBody>
      </p:sp>
      <p:graphicFrame>
        <p:nvGraphicFramePr>
          <p:cNvPr id="5" name="Chart 4">
            <a:extLst>
              <a:ext uri="{FF2B5EF4-FFF2-40B4-BE49-F238E27FC236}">
                <a16:creationId xmlns:a16="http://schemas.microsoft.com/office/drawing/2014/main" id="{67972BA7-1819-FBDC-1B6E-902581DA30C4}"/>
              </a:ext>
            </a:extLst>
          </p:cNvPr>
          <p:cNvGraphicFramePr/>
          <p:nvPr/>
        </p:nvGraphicFramePr>
        <p:xfrm>
          <a:off x="5519936" y="1632951"/>
          <a:ext cx="6296248" cy="4244321"/>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4BFBA34C-0F90-2EF5-1EC3-03E722CA0416}"/>
              </a:ext>
            </a:extLst>
          </p:cNvPr>
          <p:cNvSpPr txBox="1"/>
          <p:nvPr>
            <p:custDataLst>
              <p:tags r:id="rId1"/>
            </p:custDataLst>
          </p:nvPr>
        </p:nvSpPr>
        <p:spPr>
          <a:xfrm>
            <a:off x="5643071" y="5741664"/>
            <a:ext cx="5715000" cy="276999"/>
          </a:xfrm>
          <a:prstGeom prst="rect">
            <a:avLst/>
          </a:prstGeom>
          <a:noFill/>
        </p:spPr>
        <p:txBody>
          <a:bodyPr wrap="square" rtlCol="0">
            <a:spAutoFit/>
          </a:bodyPr>
          <a:lstStyle/>
          <a:p>
            <a:r>
              <a:rPr lang="fr-FR" sz="1200" kern="100" dirty="0">
                <a:effectLst/>
                <a:ea typeface="Calibri" panose="020F0502020204030204" pitchFamily="34" charset="0"/>
                <a:cs typeface="Arial" panose="020B0604020202020204" pitchFamily="34" charset="0"/>
              </a:rPr>
              <a:t>Source : Enquête canadienne sur le logement, 2018, 2021 et 2022.</a:t>
            </a:r>
            <a:endParaRPr lang="en-US" sz="1400" dirty="0"/>
          </a:p>
        </p:txBody>
      </p:sp>
    </p:spTree>
    <p:extLst>
      <p:ext uri="{BB962C8B-B14F-4D97-AF65-F5344CB8AC3E}">
        <p14:creationId xmlns:p14="http://schemas.microsoft.com/office/powerpoint/2010/main" val="3021839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7A942-CAA4-4A31-788C-537792AA88FB}"/>
              </a:ext>
            </a:extLst>
          </p:cNvPr>
          <p:cNvSpPr>
            <a:spLocks noGrp="1"/>
          </p:cNvSpPr>
          <p:nvPr>
            <p:ph type="title"/>
          </p:nvPr>
        </p:nvSpPr>
        <p:spPr>
          <a:xfrm>
            <a:off x="141761" y="435862"/>
            <a:ext cx="12050239" cy="1587413"/>
          </a:xfrm>
        </p:spPr>
        <p:txBody>
          <a:bodyPr lIns="91440" tIns="45720" rIns="91440" bIns="45720" anchor="b">
            <a:noAutofit/>
          </a:bodyPr>
          <a:lstStyle/>
          <a:p>
            <a:pPr algn="l"/>
            <a:r>
              <a:rPr lang="fr-CA" sz="2800" dirty="0"/>
              <a:t>La Colombie-Britannique et l’Ontario avaient les plus forts taux </a:t>
            </a:r>
            <a:br>
              <a:rPr lang="fr-CA" sz="2800" dirty="0"/>
            </a:br>
            <a:r>
              <a:rPr lang="fr-CA" sz="2800" dirty="0"/>
              <a:t>de ménages ayant des besoins impérieux </a:t>
            </a:r>
            <a:br>
              <a:rPr lang="fr-CA" sz="2800" dirty="0"/>
            </a:br>
            <a:r>
              <a:rPr lang="fr-CA" sz="2800" dirty="0"/>
              <a:t>en matière de logement </a:t>
            </a:r>
            <a:endParaRPr lang="en-US" sz="2800" dirty="0"/>
          </a:p>
        </p:txBody>
      </p:sp>
      <p:sp>
        <p:nvSpPr>
          <p:cNvPr id="4" name="Content Placeholder 2">
            <a:extLst>
              <a:ext uri="{FF2B5EF4-FFF2-40B4-BE49-F238E27FC236}">
                <a16:creationId xmlns:a16="http://schemas.microsoft.com/office/drawing/2014/main" id="{320BD7F6-55FD-0ECC-C107-0E1EAFA68773}"/>
              </a:ext>
            </a:extLst>
          </p:cNvPr>
          <p:cNvSpPr txBox="1">
            <a:spLocks/>
          </p:cNvSpPr>
          <p:nvPr/>
        </p:nvSpPr>
        <p:spPr>
          <a:xfrm>
            <a:off x="438966" y="2204864"/>
            <a:ext cx="5286854" cy="3969045"/>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1200"/>
              </a:spcAft>
              <a:buFont typeface="Symbol" panose="05050102010706020507" pitchFamily="18" charset="2"/>
              <a:buChar char=""/>
            </a:pPr>
            <a:r>
              <a:rPr lang="fr-CA" sz="1700" kern="100" dirty="0">
                <a:latin typeface="Tahoma"/>
                <a:ea typeface="Calibri"/>
                <a:cs typeface="Calibri"/>
              </a:rPr>
              <a:t>En 2022, c’est en Colombie-Britannique et en Ontario que les pourcentages de ménages en situation de besoins impérieux en matière de logement étaient les plus élevés, à 16,0 % et 14,5 %. </a:t>
            </a:r>
            <a:endParaRPr lang="fr-CA" sz="1700" kern="100" dirty="0">
              <a:latin typeface="Tahoma"/>
              <a:ea typeface="Calibri"/>
              <a:cs typeface="Times New Roman"/>
            </a:endParaRPr>
          </a:p>
          <a:p>
            <a:pPr>
              <a:spcBef>
                <a:spcPts val="0"/>
              </a:spcBef>
              <a:spcAft>
                <a:spcPts val="1200"/>
              </a:spcAft>
              <a:buFont typeface="Symbol" panose="05050102010706020507" pitchFamily="18" charset="2"/>
              <a:buChar char=""/>
            </a:pPr>
            <a:r>
              <a:rPr lang="fr-CA" sz="1700" kern="100" dirty="0">
                <a:latin typeface="Tahoma"/>
                <a:ea typeface="Calibri"/>
                <a:cs typeface="Calibri"/>
              </a:rPr>
              <a:t>Parmi les provinces, le Québec avait le taux le plus faible, soit 5,5 %. </a:t>
            </a:r>
            <a:endParaRPr lang="fr-CA" sz="1700" kern="100" dirty="0">
              <a:ea typeface="Calibri"/>
              <a:cs typeface="Times New Roman"/>
            </a:endParaRPr>
          </a:p>
          <a:p>
            <a:pPr>
              <a:spcBef>
                <a:spcPts val="0"/>
              </a:spcBef>
              <a:spcAft>
                <a:spcPts val="1200"/>
              </a:spcAft>
              <a:buFont typeface="Symbol" panose="05050102010706020507" pitchFamily="18" charset="2"/>
              <a:buChar char=""/>
            </a:pPr>
            <a:r>
              <a:rPr lang="fr-CA" sz="1700" kern="100" dirty="0">
                <a:latin typeface="Tahoma"/>
                <a:ea typeface="Calibri"/>
                <a:cs typeface="Calibri"/>
              </a:rPr>
              <a:t>De 2018 à 2022, les pourcentages de ménages ayant des besoins impérieux en matière de logement ont augmenté dans la plupart des provinces, sauf à l’Île-du-Prince-Édouard, au Québec et en Saskatchewan.</a:t>
            </a:r>
            <a:r>
              <a:rPr lang="fr-CA" sz="1700" kern="100" dirty="0">
                <a:ea typeface="Calibri"/>
                <a:cs typeface="Calibri"/>
              </a:rPr>
              <a:t> </a:t>
            </a:r>
            <a:endParaRPr lang="fr-CA" sz="1700" kern="100" dirty="0">
              <a:ea typeface="Calibri"/>
              <a:cs typeface="Times New Roman"/>
            </a:endParaRPr>
          </a:p>
        </p:txBody>
      </p:sp>
      <p:graphicFrame>
        <p:nvGraphicFramePr>
          <p:cNvPr id="5" name="Chart 4">
            <a:extLst>
              <a:ext uri="{FF2B5EF4-FFF2-40B4-BE49-F238E27FC236}">
                <a16:creationId xmlns:a16="http://schemas.microsoft.com/office/drawing/2014/main" id="{535195FE-824B-C5B4-85BD-0D48ABD2061E}"/>
              </a:ext>
            </a:extLst>
          </p:cNvPr>
          <p:cNvGraphicFramePr/>
          <p:nvPr/>
        </p:nvGraphicFramePr>
        <p:xfrm>
          <a:off x="5611736" y="1683658"/>
          <a:ext cx="6057750" cy="426562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943442AA-9383-7A4D-3BBC-FF0CE66A7714}"/>
              </a:ext>
            </a:extLst>
          </p:cNvPr>
          <p:cNvSpPr txBox="1"/>
          <p:nvPr>
            <p:custDataLst>
              <p:tags r:id="rId1"/>
            </p:custDataLst>
          </p:nvPr>
        </p:nvSpPr>
        <p:spPr>
          <a:xfrm>
            <a:off x="5643071" y="5816297"/>
            <a:ext cx="5715000" cy="276999"/>
          </a:xfrm>
          <a:prstGeom prst="rect">
            <a:avLst/>
          </a:prstGeom>
          <a:noFill/>
        </p:spPr>
        <p:txBody>
          <a:bodyPr wrap="square" rtlCol="0">
            <a:spAutoFit/>
          </a:bodyPr>
          <a:lstStyle/>
          <a:p>
            <a:r>
              <a:rPr lang="fr-FR" sz="1200" kern="100" dirty="0">
                <a:effectLst/>
                <a:ea typeface="Calibri" panose="020F0502020204030204" pitchFamily="34" charset="0"/>
                <a:cs typeface="Arial" panose="020B0604020202020204" pitchFamily="34" charset="0"/>
              </a:rPr>
              <a:t>Source : Enquête canadienne sur le logement, 2018, 2021 et2022.</a:t>
            </a:r>
            <a:endParaRPr lang="en-US" sz="1400" dirty="0"/>
          </a:p>
        </p:txBody>
      </p:sp>
    </p:spTree>
    <p:extLst>
      <p:ext uri="{BB962C8B-B14F-4D97-AF65-F5344CB8AC3E}">
        <p14:creationId xmlns:p14="http://schemas.microsoft.com/office/powerpoint/2010/main" val="2562569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00B87-2E1C-C1A6-97B4-6CC7AE79DC6F}"/>
              </a:ext>
            </a:extLst>
          </p:cNvPr>
          <p:cNvSpPr>
            <a:spLocks noGrp="1"/>
          </p:cNvSpPr>
          <p:nvPr>
            <p:ph type="title"/>
          </p:nvPr>
        </p:nvSpPr>
        <p:spPr>
          <a:xfrm>
            <a:off x="263352" y="827638"/>
            <a:ext cx="11665296" cy="1080120"/>
          </a:xfrm>
        </p:spPr>
        <p:txBody>
          <a:bodyPr lIns="91440" tIns="45720" rIns="91440" bIns="45720" anchor="b">
            <a:noAutofit/>
          </a:bodyPr>
          <a:lstStyle/>
          <a:p>
            <a:pPr algn="l"/>
            <a:r>
              <a:rPr lang="fr-CA" sz="3000" dirty="0"/>
              <a:t>Le pourcentage de ménages ayant d’importantes difficultés financières en raison des frais de logement est en hausse</a:t>
            </a:r>
            <a:endParaRPr lang="en-US" sz="3000" dirty="0"/>
          </a:p>
        </p:txBody>
      </p:sp>
      <p:sp>
        <p:nvSpPr>
          <p:cNvPr id="4" name="Content Placeholder 2">
            <a:extLst>
              <a:ext uri="{FF2B5EF4-FFF2-40B4-BE49-F238E27FC236}">
                <a16:creationId xmlns:a16="http://schemas.microsoft.com/office/drawing/2014/main" id="{F34FFDB7-7607-6242-B448-DE41AF1E3F3D}"/>
              </a:ext>
            </a:extLst>
          </p:cNvPr>
          <p:cNvSpPr txBox="1">
            <a:spLocks/>
          </p:cNvSpPr>
          <p:nvPr/>
        </p:nvSpPr>
        <p:spPr>
          <a:xfrm>
            <a:off x="487243" y="2187615"/>
            <a:ext cx="6049888" cy="3744416"/>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1200"/>
              </a:spcAft>
              <a:buFont typeface="Symbol" panose="05050102010706020507" pitchFamily="18" charset="2"/>
              <a:buChar char=""/>
            </a:pPr>
            <a:r>
              <a:rPr lang="fr-CA" sz="1800" kern="100">
                <a:ea typeface="Calibri"/>
                <a:cs typeface="Calibri"/>
              </a:rPr>
              <a:t>En 2022, la majorité des personnes </a:t>
            </a:r>
            <a:r>
              <a:rPr lang="fr-CA" sz="1800" kern="100">
                <a:ea typeface="Tahoma"/>
                <a:cs typeface="Tahoma"/>
              </a:rPr>
              <a:t>(77,2 %) </a:t>
            </a:r>
            <a:r>
              <a:rPr lang="fr-CA" sz="1800" kern="100">
                <a:ea typeface="Calibri"/>
                <a:cs typeface="Calibri"/>
              </a:rPr>
              <a:t>ont indiqué que leur ménage n’avait pas eu de difficultés financières importantes au cours des 12 mois précédents.</a:t>
            </a:r>
          </a:p>
          <a:p>
            <a:pPr>
              <a:spcBef>
                <a:spcPts val="0"/>
              </a:spcBef>
              <a:spcAft>
                <a:spcPts val="1200"/>
              </a:spcAft>
              <a:buFont typeface="Symbol" panose="05050102010706020507" pitchFamily="18" charset="2"/>
              <a:buChar char=""/>
            </a:pPr>
            <a:r>
              <a:rPr lang="fr-CA" sz="1800" kern="100">
                <a:ea typeface="Calibri"/>
                <a:cs typeface="Calibri"/>
              </a:rPr>
              <a:t>Cependant, le pourcentage de personnes ayant déclaré avoir souvent ou parfois eu des difficultés financières en raison de la hausse des loyers ou des paiements hypothécaires a presque doublé de 2018 à 2022. Il est passé de 12,2 à 22,6 %. </a:t>
            </a:r>
            <a:endParaRPr lang="fr-CA" sz="1800" kern="100" dirty="0">
              <a:ea typeface="Calibri"/>
              <a:cs typeface="Calibri"/>
            </a:endParaRPr>
          </a:p>
        </p:txBody>
      </p:sp>
      <p:graphicFrame>
        <p:nvGraphicFramePr>
          <p:cNvPr id="10" name="Chart 9">
            <a:extLst>
              <a:ext uri="{FF2B5EF4-FFF2-40B4-BE49-F238E27FC236}">
                <a16:creationId xmlns:a16="http://schemas.microsoft.com/office/drawing/2014/main" id="{62E9AF4E-9D25-3F2E-B1A9-43A751DB903D}"/>
              </a:ext>
            </a:extLst>
          </p:cNvPr>
          <p:cNvGraphicFramePr/>
          <p:nvPr/>
        </p:nvGraphicFramePr>
        <p:xfrm>
          <a:off x="6801320" y="2881164"/>
          <a:ext cx="3719736" cy="2936518"/>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B7117DD3-4357-48A7-45F3-7377CE3DCB4A}"/>
              </a:ext>
            </a:extLst>
          </p:cNvPr>
          <p:cNvSpPr txBox="1"/>
          <p:nvPr/>
        </p:nvSpPr>
        <p:spPr>
          <a:xfrm>
            <a:off x="7417785" y="4111650"/>
            <a:ext cx="792088" cy="369332"/>
          </a:xfrm>
          <a:prstGeom prst="rect">
            <a:avLst/>
          </a:prstGeom>
          <a:noFill/>
        </p:spPr>
        <p:txBody>
          <a:bodyPr wrap="square" rtlCol="0">
            <a:spAutoFit/>
          </a:bodyPr>
          <a:lstStyle/>
          <a:p>
            <a:r>
              <a:rPr lang="fr-CA"/>
              <a:t>2018</a:t>
            </a:r>
            <a:endParaRPr lang="en-CA"/>
          </a:p>
        </p:txBody>
      </p:sp>
      <p:sp>
        <p:nvSpPr>
          <p:cNvPr id="12" name="TextBox 11">
            <a:extLst>
              <a:ext uri="{FF2B5EF4-FFF2-40B4-BE49-F238E27FC236}">
                <a16:creationId xmlns:a16="http://schemas.microsoft.com/office/drawing/2014/main" id="{EC17B01B-588F-6C50-1BBD-3CA1A5CCB831}"/>
              </a:ext>
            </a:extLst>
          </p:cNvPr>
          <p:cNvSpPr txBox="1"/>
          <p:nvPr/>
        </p:nvSpPr>
        <p:spPr>
          <a:xfrm>
            <a:off x="9984432" y="4111650"/>
            <a:ext cx="884324" cy="369332"/>
          </a:xfrm>
          <a:prstGeom prst="rect">
            <a:avLst/>
          </a:prstGeom>
          <a:noFill/>
        </p:spPr>
        <p:txBody>
          <a:bodyPr wrap="square" rtlCol="0">
            <a:spAutoFit/>
          </a:bodyPr>
          <a:lstStyle/>
          <a:p>
            <a:r>
              <a:rPr lang="fr-CA" dirty="0"/>
              <a:t>2022</a:t>
            </a:r>
            <a:endParaRPr lang="en-CA" dirty="0"/>
          </a:p>
        </p:txBody>
      </p:sp>
      <p:sp>
        <p:nvSpPr>
          <p:cNvPr id="13" name="TextBox 12">
            <a:extLst>
              <a:ext uri="{FF2B5EF4-FFF2-40B4-BE49-F238E27FC236}">
                <a16:creationId xmlns:a16="http://schemas.microsoft.com/office/drawing/2014/main" id="{44179FA9-2E62-AD83-C64B-903395A43004}"/>
              </a:ext>
            </a:extLst>
          </p:cNvPr>
          <p:cNvSpPr txBox="1"/>
          <p:nvPr/>
        </p:nvSpPr>
        <p:spPr>
          <a:xfrm>
            <a:off x="6673280" y="2102350"/>
            <a:ext cx="5112568" cy="1231106"/>
          </a:xfrm>
          <a:prstGeom prst="rect">
            <a:avLst/>
          </a:prstGeom>
          <a:noFill/>
        </p:spPr>
        <p:txBody>
          <a:bodyPr wrap="square" lIns="91440" tIns="45720" rIns="91440" bIns="45720" rtlCol="0" anchor="t">
            <a:spAutoFit/>
          </a:bodyPr>
          <a:lstStyle/>
          <a:p>
            <a:r>
              <a:rPr lang="fr-CA" sz="1850" dirty="0">
                <a:solidFill>
                  <a:schemeClr val="tx1">
                    <a:lumMod val="65000"/>
                    <a:lumOff val="35000"/>
                  </a:schemeClr>
                </a:solidFill>
                <a:latin typeface="Tahoma"/>
                <a:ea typeface="Tahoma"/>
                <a:cs typeface="Tahoma"/>
              </a:rPr>
              <a:t>Part</a:t>
            </a:r>
            <a:r>
              <a:rPr lang="fr-CA" sz="1850" dirty="0">
                <a:solidFill>
                  <a:schemeClr val="tx1">
                    <a:lumMod val="65000"/>
                    <a:lumOff val="35000"/>
                  </a:schemeClr>
                </a:solidFill>
              </a:rPr>
              <a:t> des ménages ayant déclaré avoir eu d’importantes difficultés financières en raison de la hausse des loyers ou des paiements hypothécaires au cours des 12 mois précédents</a:t>
            </a:r>
            <a:endParaRPr lang="en-CA" sz="1850" dirty="0">
              <a:solidFill>
                <a:schemeClr val="tx1">
                  <a:lumMod val="65000"/>
                  <a:lumOff val="35000"/>
                </a:schemeClr>
              </a:solidFill>
            </a:endParaRPr>
          </a:p>
        </p:txBody>
      </p:sp>
      <p:graphicFrame>
        <p:nvGraphicFramePr>
          <p:cNvPr id="14" name="Chart 13">
            <a:extLst>
              <a:ext uri="{FF2B5EF4-FFF2-40B4-BE49-F238E27FC236}">
                <a16:creationId xmlns:a16="http://schemas.microsoft.com/office/drawing/2014/main" id="{2AF4D664-179C-22D4-5253-124671C925EF}"/>
              </a:ext>
            </a:extLst>
          </p:cNvPr>
          <p:cNvGraphicFramePr/>
          <p:nvPr/>
        </p:nvGraphicFramePr>
        <p:xfrm>
          <a:off x="6072689" y="3054308"/>
          <a:ext cx="3482280" cy="253144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a:extLst>
              <a:ext uri="{FF2B5EF4-FFF2-40B4-BE49-F238E27FC236}">
                <a16:creationId xmlns:a16="http://schemas.microsoft.com/office/drawing/2014/main" id="{4E6804DC-8909-87DB-EB53-5DCC66EA5AFE}"/>
              </a:ext>
            </a:extLst>
          </p:cNvPr>
          <p:cNvGraphicFramePr/>
          <p:nvPr/>
        </p:nvGraphicFramePr>
        <p:xfrm>
          <a:off x="8472264" y="3004314"/>
          <a:ext cx="3719736" cy="2936518"/>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15">
            <a:extLst>
              <a:ext uri="{FF2B5EF4-FFF2-40B4-BE49-F238E27FC236}">
                <a16:creationId xmlns:a16="http://schemas.microsoft.com/office/drawing/2014/main" id="{21FD4DCC-3A11-E660-117C-B411992CD30F}"/>
              </a:ext>
            </a:extLst>
          </p:cNvPr>
          <p:cNvSpPr txBox="1"/>
          <p:nvPr>
            <p:custDataLst>
              <p:tags r:id="rId1"/>
            </p:custDataLst>
          </p:nvPr>
        </p:nvSpPr>
        <p:spPr>
          <a:xfrm>
            <a:off x="6564652" y="5671517"/>
            <a:ext cx="5715000" cy="276999"/>
          </a:xfrm>
          <a:prstGeom prst="rect">
            <a:avLst/>
          </a:prstGeom>
          <a:noFill/>
        </p:spPr>
        <p:txBody>
          <a:bodyPr wrap="square" rtlCol="0">
            <a:spAutoFit/>
          </a:bodyPr>
          <a:lstStyle/>
          <a:p>
            <a:r>
              <a:rPr lang="fr-FR" sz="1200" kern="100" dirty="0">
                <a:effectLst/>
                <a:ea typeface="Calibri" panose="020F0502020204030204" pitchFamily="34" charset="0"/>
                <a:cs typeface="Arial" panose="020B0604020202020204" pitchFamily="34" charset="0"/>
              </a:rPr>
              <a:t>Source : Enquête canadienne sur le logement, 2018, et 2022.</a:t>
            </a:r>
            <a:endParaRPr lang="en-US" sz="1400" dirty="0"/>
          </a:p>
        </p:txBody>
      </p:sp>
    </p:spTree>
    <p:extLst>
      <p:ext uri="{BB962C8B-B14F-4D97-AF65-F5344CB8AC3E}">
        <p14:creationId xmlns:p14="http://schemas.microsoft.com/office/powerpoint/2010/main" val="1412200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94BF8-54F5-57CF-DF37-6F99B8156948}"/>
              </a:ext>
            </a:extLst>
          </p:cNvPr>
          <p:cNvSpPr>
            <a:spLocks noGrp="1"/>
          </p:cNvSpPr>
          <p:nvPr>
            <p:ph type="title"/>
          </p:nvPr>
        </p:nvSpPr>
        <p:spPr/>
        <p:txBody>
          <a:bodyPr/>
          <a:lstStyle/>
          <a:p>
            <a:r>
              <a:rPr lang="en-CA" dirty="0" err="1"/>
              <a:t>Parcours</a:t>
            </a:r>
            <a:r>
              <a:rPr lang="en-CA" dirty="0"/>
              <a:t>: De </a:t>
            </a:r>
            <a:r>
              <a:rPr lang="en-CA" dirty="0" err="1"/>
              <a:t>l’itinérance</a:t>
            </a:r>
            <a:r>
              <a:rPr lang="en-CA" dirty="0"/>
              <a:t> au logement</a:t>
            </a:r>
          </a:p>
        </p:txBody>
      </p:sp>
      <p:sp>
        <p:nvSpPr>
          <p:cNvPr id="3" name="Content Placeholder 2">
            <a:extLst>
              <a:ext uri="{FF2B5EF4-FFF2-40B4-BE49-F238E27FC236}">
                <a16:creationId xmlns:a16="http://schemas.microsoft.com/office/drawing/2014/main" id="{F3D50C6A-3FBF-A91A-A120-06B25E7DBD42}"/>
              </a:ext>
            </a:extLst>
          </p:cNvPr>
          <p:cNvSpPr>
            <a:spLocks noGrp="1"/>
          </p:cNvSpPr>
          <p:nvPr>
            <p:ph sz="half" idx="1"/>
          </p:nvPr>
        </p:nvSpPr>
        <p:spPr/>
        <p:txBody>
          <a:bodyPr>
            <a:normAutofit fontScale="70000" lnSpcReduction="20000"/>
          </a:bodyPr>
          <a:lstStyle/>
          <a:p>
            <a:r>
              <a:rPr lang="fr-CA" dirty="0"/>
              <a:t>Près de la moitié (46,6 %) des ménages avec des expériences d’itinérance en ou hors refuge citent plus d’un facteur ayant contribué à la récupération d’un logement</a:t>
            </a:r>
          </a:p>
          <a:p>
            <a:pPr lvl="1"/>
            <a:r>
              <a:rPr lang="fr-CA" dirty="0"/>
              <a:t>32,9 % pour les sorties de l’itinérance cachée</a:t>
            </a:r>
          </a:p>
          <a:p>
            <a:r>
              <a:rPr lang="fr-CA" dirty="0"/>
              <a:t>Les facteurs financiers sont les plus souvent cites</a:t>
            </a:r>
          </a:p>
          <a:p>
            <a:pPr lvl="1"/>
            <a:r>
              <a:rPr lang="fr-CA" dirty="0"/>
              <a:t>69,4 % pour les expériences en ou hors refuge</a:t>
            </a:r>
          </a:p>
          <a:p>
            <a:pPr lvl="1"/>
            <a:r>
              <a:rPr lang="fr-CA" dirty="0"/>
              <a:t>66,0 % pour les expériences d’itinérance cachée</a:t>
            </a:r>
          </a:p>
          <a:p>
            <a:r>
              <a:rPr lang="fr-CA" dirty="0"/>
              <a:t>Les réseaux sociaux sont importants</a:t>
            </a:r>
          </a:p>
          <a:p>
            <a:pPr lvl="1"/>
            <a:r>
              <a:rPr lang="fr-CA" dirty="0"/>
              <a:t>Les sorties de l’itinérance cachée sont associées avec du support financier (22,9 %) et non-financier (18,6 %) fourni par la famille et les amis</a:t>
            </a:r>
          </a:p>
          <a:p>
            <a:r>
              <a:rPr lang="fr-CA" dirty="0"/>
              <a:t>Le logement subventionné a aidé 14,8 % des sorties de l’itinérance en ou hors refuge</a:t>
            </a:r>
          </a:p>
        </p:txBody>
      </p:sp>
      <p:graphicFrame>
        <p:nvGraphicFramePr>
          <p:cNvPr id="4" name="Chart 3">
            <a:extLst>
              <a:ext uri="{FF2B5EF4-FFF2-40B4-BE49-F238E27FC236}">
                <a16:creationId xmlns:a16="http://schemas.microsoft.com/office/drawing/2014/main" id="{F1588A3E-56AA-4B9E-B087-05674AA0D240}"/>
              </a:ext>
            </a:extLst>
          </p:cNvPr>
          <p:cNvGraphicFramePr>
            <a:graphicFrameLocks/>
          </p:cNvGraphicFramePr>
          <p:nvPr/>
        </p:nvGraphicFramePr>
        <p:xfrm>
          <a:off x="5663952" y="1236830"/>
          <a:ext cx="6598355" cy="49284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3502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A5B8056-B9B6-C60C-A203-6AAE9EDED4D9}"/>
              </a:ext>
            </a:extLst>
          </p:cNvPr>
          <p:cNvSpPr>
            <a:spLocks noGrp="1"/>
          </p:cNvSpPr>
          <p:nvPr>
            <p:ph type="title"/>
            <p:custDataLst>
              <p:tags r:id="rId1"/>
            </p:custDataLst>
          </p:nvPr>
        </p:nvSpPr>
        <p:spPr>
          <a:xfrm>
            <a:off x="838200" y="653143"/>
            <a:ext cx="10515600" cy="895042"/>
          </a:xfrm>
        </p:spPr>
        <p:txBody>
          <a:bodyPr>
            <a:normAutofit fontScale="90000"/>
          </a:bodyPr>
          <a:lstStyle/>
          <a:p>
            <a:r>
              <a:rPr lang="fr-FR" sz="4200" dirty="0"/>
              <a:t>Exemples de tableaux de données de l’ECL</a:t>
            </a:r>
            <a:endParaRPr lang="en-US" sz="4200" dirty="0"/>
          </a:p>
        </p:txBody>
      </p:sp>
      <p:sp>
        <p:nvSpPr>
          <p:cNvPr id="5" name="Content Placeholder 2">
            <a:extLst>
              <a:ext uri="{FF2B5EF4-FFF2-40B4-BE49-F238E27FC236}">
                <a16:creationId xmlns:a16="http://schemas.microsoft.com/office/drawing/2014/main" id="{731E2B52-FAF2-EADD-E21A-2DA6A33331B8}"/>
              </a:ext>
            </a:extLst>
          </p:cNvPr>
          <p:cNvSpPr txBox="1">
            <a:spLocks/>
          </p:cNvSpPr>
          <p:nvPr>
            <p:custDataLst>
              <p:tags r:id="rId2"/>
            </p:custDataLst>
          </p:nvPr>
        </p:nvSpPr>
        <p:spPr>
          <a:xfrm>
            <a:off x="838200" y="1721921"/>
            <a:ext cx="10515600" cy="448293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900" dirty="0"/>
              <a:t>Besoins impérieux en matière de logement, selon le mode d’occupation, y compris le statut d’accédant à la propriété et de logement social et abordable </a:t>
            </a:r>
            <a:r>
              <a:rPr lang="en-CA" sz="1900" dirty="0"/>
              <a:t>(Tableau : 46-10-0085-01)</a:t>
            </a:r>
          </a:p>
          <a:p>
            <a:r>
              <a:rPr lang="fr-FR" sz="1900" dirty="0"/>
              <a:t>Dimensions des besoins impérieux en matière de logement, selon le mode d’occupation, y compris le statut d’accédant à la propriété et de logement social et abordable </a:t>
            </a:r>
            <a:r>
              <a:rPr lang="en-CA" sz="1900" dirty="0"/>
              <a:t>(Tableau : 46-10-0086-01)</a:t>
            </a:r>
          </a:p>
          <a:p>
            <a:r>
              <a:rPr lang="fr-FR" sz="1900" dirty="0"/>
              <a:t>Ménages éprouvant des problèmes de logement, selon certaines populations vulnérables et les indicateurs d’</a:t>
            </a:r>
            <a:r>
              <a:rPr lang="fr-FR" sz="1900" dirty="0" err="1"/>
              <a:t>abordabilité</a:t>
            </a:r>
            <a:r>
              <a:rPr lang="fr-FR" sz="1900" dirty="0"/>
              <a:t>, de taille convenable, de qualité convenable et des besoins impérieux en matière de logement</a:t>
            </a:r>
            <a:r>
              <a:rPr lang="en-CA" sz="1900" dirty="0"/>
              <a:t> (Tableau : 46-10-0067-01)</a:t>
            </a:r>
          </a:p>
          <a:p>
            <a:r>
              <a:rPr lang="fr-FR" sz="1900" dirty="0"/>
              <a:t>Personnes éprouvant des problèmes de logement, selon certaines populations vulnérables et les indicateurs d’</a:t>
            </a:r>
            <a:r>
              <a:rPr lang="fr-FR" sz="1900" dirty="0" err="1"/>
              <a:t>abordabilité</a:t>
            </a:r>
            <a:r>
              <a:rPr lang="fr-FR" sz="1900" dirty="0"/>
              <a:t>, de taille convenable, de qualité convenable et des besoins impérieux en matière de logement </a:t>
            </a:r>
            <a:r>
              <a:rPr lang="en-CA" sz="1900" dirty="0"/>
              <a:t>(Tableau : 46-10-0068-01)</a:t>
            </a:r>
          </a:p>
          <a:p>
            <a:pPr lvl="3"/>
            <a:endParaRPr lang="en-CA" sz="1900" dirty="0"/>
          </a:p>
          <a:p>
            <a:pPr marL="0" indent="0">
              <a:buFont typeface="Arial" pitchFamily="34" charset="0"/>
              <a:buNone/>
            </a:pPr>
            <a:r>
              <a:rPr lang="en-CA" sz="1900" b="1" dirty="0"/>
              <a:t>… et </a:t>
            </a:r>
            <a:r>
              <a:rPr lang="en-CA" sz="1900" b="1" dirty="0">
                <a:hlinkClick r:id="rId6"/>
              </a:rPr>
              <a:t>plus encore</a:t>
            </a:r>
            <a:r>
              <a:rPr lang="en-CA" sz="1900" b="1" dirty="0"/>
              <a:t>!</a:t>
            </a:r>
          </a:p>
        </p:txBody>
      </p:sp>
      <p:pic>
        <p:nvPicPr>
          <p:cNvPr id="6" name="Picture 5">
            <a:extLst>
              <a:ext uri="{FF2B5EF4-FFF2-40B4-BE49-F238E27FC236}">
                <a16:creationId xmlns:a16="http://schemas.microsoft.com/office/drawing/2014/main" id="{C339D297-B66C-44E0-6C51-F2470089D9AE}"/>
              </a:ext>
            </a:extLst>
          </p:cNvPr>
          <p:cNvPicPr>
            <a:picLocks noChangeAspect="1"/>
          </p:cNvPicPr>
          <p:nvPr>
            <p:custDataLst>
              <p:tags r:id="rId3"/>
            </p:custDataLst>
          </p:nvPr>
        </p:nvPicPr>
        <p:blipFill>
          <a:blip r:embed="rId7"/>
          <a:stretch>
            <a:fillRect/>
          </a:stretch>
        </p:blipFill>
        <p:spPr>
          <a:xfrm>
            <a:off x="7808627" y="5279104"/>
            <a:ext cx="3552760" cy="567912"/>
          </a:xfrm>
          <a:prstGeom prst="rect">
            <a:avLst/>
          </a:prstGeom>
        </p:spPr>
      </p:pic>
    </p:spTree>
    <p:extLst>
      <p:ext uri="{BB962C8B-B14F-4D97-AF65-F5344CB8AC3E}">
        <p14:creationId xmlns:p14="http://schemas.microsoft.com/office/powerpoint/2010/main" val="3731959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4E93691-B921-C37A-1356-03E4D1B5254B}"/>
              </a:ext>
            </a:extLst>
          </p:cNvPr>
          <p:cNvSpPr>
            <a:spLocks noGrp="1"/>
          </p:cNvSpPr>
          <p:nvPr>
            <p:ph type="title"/>
            <p:custDataLst>
              <p:tags r:id="rId1"/>
            </p:custDataLst>
          </p:nvPr>
        </p:nvSpPr>
        <p:spPr>
          <a:xfrm>
            <a:off x="838200" y="653143"/>
            <a:ext cx="10515600" cy="895042"/>
          </a:xfrm>
        </p:spPr>
        <p:txBody>
          <a:bodyPr>
            <a:normAutofit fontScale="90000"/>
          </a:bodyPr>
          <a:lstStyle/>
          <a:p>
            <a:pPr algn="l"/>
            <a:r>
              <a:rPr lang="fr-FR" sz="4200" dirty="0"/>
              <a:t>Les données du cycle 4 sont en cueillette depuis </a:t>
            </a:r>
            <a:r>
              <a:rPr lang="fr-FR" sz="4200" dirty="0" err="1"/>
              <a:t>November</a:t>
            </a:r>
            <a:r>
              <a:rPr lang="fr-FR" sz="4200" dirty="0"/>
              <a:t> 2024</a:t>
            </a:r>
            <a:endParaRPr lang="en-US" sz="4200" dirty="0"/>
          </a:p>
        </p:txBody>
      </p:sp>
      <p:sp>
        <p:nvSpPr>
          <p:cNvPr id="5" name="Content Placeholder 2">
            <a:extLst>
              <a:ext uri="{FF2B5EF4-FFF2-40B4-BE49-F238E27FC236}">
                <a16:creationId xmlns:a16="http://schemas.microsoft.com/office/drawing/2014/main" id="{5FB044AA-1D15-A455-87EE-897621C52BB4}"/>
              </a:ext>
            </a:extLst>
          </p:cNvPr>
          <p:cNvSpPr txBox="1">
            <a:spLocks/>
          </p:cNvSpPr>
          <p:nvPr>
            <p:custDataLst>
              <p:tags r:id="rId2"/>
            </p:custDataLst>
          </p:nvPr>
        </p:nvSpPr>
        <p:spPr>
          <a:xfrm>
            <a:off x="838200" y="1721921"/>
            <a:ext cx="10515600" cy="408334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kern="100" dirty="0">
                <a:ea typeface="Calibri" panose="020F0502020204030204" pitchFamily="34" charset="0"/>
                <a:cs typeface="Times New Roman" panose="02020603050405020304" pitchFamily="18" charset="0"/>
              </a:rPr>
              <a:t>Les données de l’ECL de l’année de référence 2024 sont en cueillette du 28 octobre 2024 au 31 mars 2025.</a:t>
            </a:r>
          </a:p>
          <a:p>
            <a:r>
              <a:rPr lang="fr-FR" sz="2000" kern="100" dirty="0">
                <a:ea typeface="Calibri" panose="020F0502020204030204" pitchFamily="34" charset="0"/>
                <a:cs typeface="Times New Roman" panose="02020603050405020304" pitchFamily="18" charset="0"/>
              </a:rPr>
              <a:t>L’enquête comprend des sujets repris et améliorés sur l’accessibilité du logement, les besoins impérieux en matière de logement, l’expérience en matière d’itinérance, de déménagements forcés, de logement social et abordable, ainsi que sur les évaluations subjectives des expériences en matière de logement et des conditions de logement.</a:t>
            </a:r>
          </a:p>
          <a:p>
            <a:r>
              <a:rPr lang="fr-FR" sz="2000" kern="100" dirty="0">
                <a:ea typeface="Calibri" panose="020F0502020204030204" pitchFamily="34" charset="0"/>
                <a:cs typeface="Times New Roman" panose="02020603050405020304" pitchFamily="18" charset="0"/>
              </a:rPr>
              <a:t>Elle comprend du nouveau contenu sur :</a:t>
            </a:r>
          </a:p>
          <a:p>
            <a:pPr lvl="1"/>
            <a:r>
              <a:rPr lang="fr-FR" sz="2000" kern="100" dirty="0">
                <a:ea typeface="Calibri" panose="020F0502020204030204" pitchFamily="34" charset="0"/>
                <a:cs typeface="Times New Roman" panose="02020603050405020304" pitchFamily="18" charset="0"/>
              </a:rPr>
              <a:t>la discrimination en matière de logement et les aspirations en matière de logement; </a:t>
            </a:r>
          </a:p>
          <a:p>
            <a:pPr lvl="1"/>
            <a:r>
              <a:rPr lang="fr-FR" sz="2000" kern="100" dirty="0">
                <a:ea typeface="Calibri" panose="020F0502020204030204" pitchFamily="34" charset="0"/>
                <a:cs typeface="Times New Roman" panose="02020603050405020304" pitchFamily="18" charset="0"/>
              </a:rPr>
              <a:t>les éléments d’un logement adéquat tels que définis par l’Organisation des Nations unies;</a:t>
            </a:r>
          </a:p>
          <a:p>
            <a:pPr lvl="1"/>
            <a:r>
              <a:rPr lang="fr-FR" sz="2000" kern="100" dirty="0">
                <a:ea typeface="Calibri" panose="020F0502020204030204" pitchFamily="34" charset="0"/>
                <a:cs typeface="Times New Roman" panose="02020603050405020304" pitchFamily="18" charset="0"/>
              </a:rPr>
              <a:t>les caractéristiques sociodémographiques pour identifier les groupes de population davantage dans le besoin, y compris les personnes ayant un problème de santé de longue durée ou une incapacité.</a:t>
            </a:r>
            <a:endParaRPr lang="en-US" sz="2000"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5442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FB44B-DDF2-23E4-6D6B-A5379572853D}"/>
              </a:ext>
            </a:extLst>
          </p:cNvPr>
          <p:cNvSpPr>
            <a:spLocks noGrp="1"/>
          </p:cNvSpPr>
          <p:nvPr>
            <p:ph type="title"/>
          </p:nvPr>
        </p:nvSpPr>
        <p:spPr>
          <a:xfrm>
            <a:off x="371364" y="1844824"/>
            <a:ext cx="11449272" cy="1066130"/>
          </a:xfrm>
        </p:spPr>
        <p:txBody>
          <a:bodyPr/>
          <a:lstStyle/>
          <a:p>
            <a:r>
              <a:rPr lang="fr-CA" dirty="0"/>
              <a:t>Découvrez un univers de données sur l’habitation</a:t>
            </a:r>
            <a:br>
              <a:rPr lang="fr-CA" dirty="0"/>
            </a:br>
            <a:br>
              <a:rPr lang="fr-CA" dirty="0"/>
            </a:br>
            <a:br>
              <a:rPr lang="fr-CA" dirty="0"/>
            </a:br>
            <a:endParaRPr lang="en-US" dirty="0"/>
          </a:p>
        </p:txBody>
      </p:sp>
      <p:pic>
        <p:nvPicPr>
          <p:cNvPr id="5" name="Graphic 4" descr="Business Growth with solid fill">
            <a:extLst>
              <a:ext uri="{FF2B5EF4-FFF2-40B4-BE49-F238E27FC236}">
                <a16:creationId xmlns:a16="http://schemas.microsoft.com/office/drawing/2014/main" id="{A54F9ADD-3B9D-0BCD-A27B-D0FFDE5FF2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51784" y="1988840"/>
            <a:ext cx="4320480" cy="4320480"/>
          </a:xfrm>
          <a:prstGeom prst="rect">
            <a:avLst/>
          </a:prstGeom>
        </p:spPr>
      </p:pic>
    </p:spTree>
    <p:extLst>
      <p:ext uri="{BB962C8B-B14F-4D97-AF65-F5344CB8AC3E}">
        <p14:creationId xmlns:p14="http://schemas.microsoft.com/office/powerpoint/2010/main" val="3655116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23ED54E7-7314-DA68-8F32-4BE8C97ACD6A}"/>
              </a:ext>
            </a:extLst>
          </p:cNvPr>
          <p:cNvSpPr txBox="1">
            <a:spLocks noGrp="1"/>
          </p:cNvSpPr>
          <p:nvPr>
            <p:ph type="title" idx="4294967295"/>
            <p:custDataLst>
              <p:tags r:id="rId1"/>
            </p:custDataLst>
          </p:nvPr>
        </p:nvSpPr>
        <p:spPr>
          <a:xfrm>
            <a:off x="0" y="836712"/>
            <a:ext cx="12192000" cy="6155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400" b="0" i="0" u="none" strike="noStrike" kern="1200" cap="none" spc="0" normalizeH="0" baseline="0" noProof="0" dirty="0">
                <a:ln>
                  <a:noFill/>
                </a:ln>
                <a:effectLst/>
                <a:uLnTx/>
                <a:uFillTx/>
                <a:latin typeface="+mj-lt"/>
                <a:ea typeface="+mn-ea"/>
                <a:cs typeface="+mn-cs"/>
              </a:rPr>
              <a:t>Restez branchés!</a:t>
            </a:r>
            <a:endParaRPr kumimoji="0" lang="en-CA" sz="3400" b="0" i="0" u="none" strike="noStrike" kern="1200" cap="none" spc="0" normalizeH="0" baseline="0" noProof="0" dirty="0">
              <a:ln>
                <a:noFill/>
              </a:ln>
              <a:effectLst/>
              <a:uLnTx/>
              <a:uFillTx/>
              <a:latin typeface="+mj-lt"/>
              <a:ea typeface="+mn-ea"/>
              <a:cs typeface="+mn-cs"/>
            </a:endParaRPr>
          </a:p>
        </p:txBody>
      </p:sp>
      <p:sp>
        <p:nvSpPr>
          <p:cNvPr id="11" name="TextBox 10">
            <a:extLst>
              <a:ext uri="{FF2B5EF4-FFF2-40B4-BE49-F238E27FC236}">
                <a16:creationId xmlns:a16="http://schemas.microsoft.com/office/drawing/2014/main" id="{99B43AE6-8037-3039-9962-1E047BEE33E4}"/>
              </a:ext>
            </a:extLst>
          </p:cNvPr>
          <p:cNvSpPr txBox="1"/>
          <p:nvPr>
            <p:custDataLst>
              <p:tags r:id="rId2"/>
            </p:custDataLst>
          </p:nvPr>
        </p:nvSpPr>
        <p:spPr>
          <a:xfrm>
            <a:off x="1376297" y="1844824"/>
            <a:ext cx="4680000" cy="2772000"/>
          </a:xfrm>
          <a:prstGeom prst="rect">
            <a:avLst/>
          </a:prstGeom>
          <a:noFill/>
        </p:spPr>
        <p:txBody>
          <a:bodyPr wrap="square" rtlCol="0">
            <a:spAutoFit/>
          </a:bodyPr>
          <a:lstStyle/>
          <a:p>
            <a:pPr>
              <a:lnSpc>
                <a:spcPct val="150000"/>
              </a:lnSpc>
            </a:pPr>
            <a:r>
              <a:rPr lang="en-US" sz="2400" dirty="0">
                <a:latin typeface="+mn-lt"/>
                <a:ea typeface="+mn-lt"/>
                <a:cs typeface="+mn-lt"/>
                <a:hlinkClick r:id="rId15">
                  <a:extLst>
                    <a:ext uri="{A12FA001-AC4F-418D-AE19-62706E023703}">
                      <ahyp:hlinkClr xmlns:ahyp="http://schemas.microsoft.com/office/drawing/2018/hyperlinkcolor" val="tx"/>
                    </a:ext>
                  </a:extLst>
                </a:hlinkClick>
              </a:rPr>
              <a:t>Application StatsCAN</a:t>
            </a:r>
            <a:endParaRPr lang="en-US" sz="2400" dirty="0">
              <a:latin typeface="+mn-lt"/>
              <a:ea typeface="+mn-lt"/>
              <a:cs typeface="+mn-lt"/>
            </a:endParaRPr>
          </a:p>
          <a:p>
            <a:pPr>
              <a:lnSpc>
                <a:spcPct val="150000"/>
              </a:lnSpc>
            </a:pPr>
            <a:r>
              <a:rPr lang="en-US" sz="2400" b="0" i="0" dirty="0" err="1">
                <a:effectLst/>
                <a:hlinkClick r:id="rId16">
                  <a:extLst>
                    <a:ext uri="{A12FA001-AC4F-418D-AE19-62706E023703}">
                      <ahyp:hlinkClr xmlns:ahyp="http://schemas.microsoft.com/office/drawing/2018/hyperlinkcolor" val="tx"/>
                    </a:ext>
                  </a:extLst>
                </a:hlinkClick>
              </a:rPr>
              <a:t>Balado</a:t>
            </a:r>
            <a:r>
              <a:rPr lang="en-US" sz="2400" b="0" i="0" dirty="0">
                <a:effectLst/>
                <a:hlinkClick r:id="rId16">
                  <a:extLst>
                    <a:ext uri="{A12FA001-AC4F-418D-AE19-62706E023703}">
                      <ahyp:hlinkClr xmlns:ahyp="http://schemas.microsoft.com/office/drawing/2018/hyperlinkcolor" val="tx"/>
                    </a:ext>
                  </a:extLst>
                </a:hlinkClick>
              </a:rPr>
              <a:t> Hé-coutez bien!</a:t>
            </a:r>
            <a:endParaRPr lang="en-US" sz="2400" b="0" i="0" dirty="0">
              <a:effectLst/>
            </a:endParaRPr>
          </a:p>
          <a:p>
            <a:pPr>
              <a:lnSpc>
                <a:spcPct val="150000"/>
              </a:lnSpc>
            </a:pPr>
            <a:r>
              <a:rPr lang="en-CA" sz="2400" i="1" dirty="0">
                <a:hlinkClick r:id="rId17">
                  <a:extLst>
                    <a:ext uri="{A12FA001-AC4F-418D-AE19-62706E023703}">
                      <ahyp:hlinkClr xmlns:ahyp="http://schemas.microsoft.com/office/drawing/2018/hyperlinkcolor" val="tx"/>
                    </a:ext>
                  </a:extLst>
                </a:hlinkClick>
              </a:rPr>
              <a:t>StatsCAN Plus</a:t>
            </a:r>
            <a:endParaRPr lang="en-US" sz="2400" i="1" dirty="0">
              <a:latin typeface="+mn-lt"/>
              <a:ea typeface="+mn-lt"/>
              <a:cs typeface="+mn-lt"/>
            </a:endParaRPr>
          </a:p>
          <a:p>
            <a:pPr>
              <a:lnSpc>
                <a:spcPct val="150000"/>
              </a:lnSpc>
            </a:pPr>
            <a:r>
              <a:rPr lang="fr-FR" sz="2400" i="1" dirty="0">
                <a:latin typeface="Tahoma" panose="020B0604030504040204" pitchFamily="34" charset="0"/>
                <a:ea typeface="Tahoma" panose="020B0604030504040204" pitchFamily="34" charset="0"/>
                <a:cs typeface="Tahoma" panose="020B0604030504040204" pitchFamily="34" charset="0"/>
                <a:hlinkClick r:id="rId18">
                  <a:extLst>
                    <a:ext uri="{A12FA001-AC4F-418D-AE19-62706E023703}">
                      <ahyp:hlinkClr xmlns:ahyp="http://schemas.microsoft.com/office/drawing/2018/hyperlinkcolor" val="tx"/>
                    </a:ext>
                  </a:extLst>
                </a:hlinkClick>
              </a:rPr>
              <a:t>Le Quotidien</a:t>
            </a:r>
            <a:r>
              <a:rPr lang="fr-FR" sz="2400" i="1" dirty="0">
                <a:latin typeface="Tahoma" panose="020B0604030504040204" pitchFamily="34" charset="0"/>
                <a:ea typeface="Tahoma" panose="020B0604030504040204" pitchFamily="34" charset="0"/>
                <a:cs typeface="Tahoma" panose="020B0604030504040204" pitchFamily="34" charset="0"/>
              </a:rPr>
              <a:t> </a:t>
            </a:r>
            <a:br>
              <a:rPr lang="fr-FR" sz="2400" dirty="0">
                <a:latin typeface="Tahoma" panose="020B0604030504040204" pitchFamily="34" charset="0"/>
                <a:ea typeface="Tahoma" panose="020B0604030504040204" pitchFamily="34" charset="0"/>
                <a:cs typeface="Tahoma" panose="020B0604030504040204" pitchFamily="34" charset="0"/>
              </a:rPr>
            </a:br>
            <a:endParaRPr lang="fr-FR" dirty="0">
              <a:latin typeface="Tahoma" panose="020B0604030504040204" pitchFamily="34" charset="0"/>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7E0D29CE-9CAB-0BE2-047E-5167D9C13A04}"/>
              </a:ext>
            </a:extLst>
          </p:cNvPr>
          <p:cNvSpPr txBox="1"/>
          <p:nvPr>
            <p:custDataLst>
              <p:tags r:id="rId3"/>
            </p:custDataLst>
          </p:nvPr>
        </p:nvSpPr>
        <p:spPr>
          <a:xfrm>
            <a:off x="5975746" y="1844824"/>
            <a:ext cx="5256000" cy="2232984"/>
          </a:xfrm>
          <a:prstGeom prst="rect">
            <a:avLst/>
          </a:prstGeom>
          <a:noFill/>
        </p:spPr>
        <p:txBody>
          <a:bodyPr wrap="square" rtlCol="0">
            <a:spAutoFit/>
          </a:bodyPr>
          <a:lstStyle/>
          <a:p>
            <a:pPr>
              <a:lnSpc>
                <a:spcPct val="150000"/>
              </a:lnSpc>
            </a:pPr>
            <a:r>
              <a:rPr lang="en-CA" sz="2400" dirty="0">
                <a:hlinkClick r:id="rId19">
                  <a:extLst>
                    <a:ext uri="{A12FA001-AC4F-418D-AE19-62706E023703}">
                      <ahyp:hlinkClr xmlns:ahyp="http://schemas.microsoft.com/office/drawing/2018/hyperlinkcolor" val="tx"/>
                    </a:ext>
                  </a:extLst>
                </a:hlinkClick>
              </a:rPr>
              <a:t>Site Web</a:t>
            </a:r>
            <a:endParaRPr lang="en-CA" sz="2400" dirty="0"/>
          </a:p>
          <a:p>
            <a:pPr>
              <a:lnSpc>
                <a:spcPct val="150000"/>
              </a:lnSpc>
            </a:pPr>
            <a:r>
              <a:rPr lang="en-CA" sz="2400" u="sng" dirty="0" err="1">
                <a:ea typeface="Tahoma" panose="020B0604030504040204" pitchFamily="34" charset="0"/>
                <a:cs typeface="Tahoma" panose="020B0604030504040204" pitchFamily="34" charset="0"/>
                <a:hlinkClick r:id="rId20">
                  <a:extLst>
                    <a:ext uri="{A12FA001-AC4F-418D-AE19-62706E023703}">
                      <ahyp:hlinkClr xmlns:ahyp="http://schemas.microsoft.com/office/drawing/2018/hyperlinkcolor" val="tx"/>
                    </a:ext>
                  </a:extLst>
                </a:hlinkClick>
              </a:rPr>
              <a:t>Enquêtes</a:t>
            </a:r>
            <a:r>
              <a:rPr lang="en-CA" sz="2400" u="sng" dirty="0">
                <a:ea typeface="Tahoma" panose="020B0604030504040204" pitchFamily="34" charset="0"/>
                <a:cs typeface="Tahoma" panose="020B0604030504040204" pitchFamily="34" charset="0"/>
                <a:hlinkClick r:id="rId20">
                  <a:extLst>
                    <a:ext uri="{A12FA001-AC4F-418D-AE19-62706E023703}">
                      <ahyp:hlinkClr xmlns:ahyp="http://schemas.microsoft.com/office/drawing/2018/hyperlinkcolor" val="tx"/>
                    </a:ext>
                  </a:extLst>
                </a:hlinkClick>
              </a:rPr>
              <a:t> et programmes </a:t>
            </a:r>
            <a:r>
              <a:rPr lang="en-CA" sz="2400" u="sng" dirty="0" err="1">
                <a:ea typeface="Tahoma" panose="020B0604030504040204" pitchFamily="34" charset="0"/>
                <a:cs typeface="Tahoma" panose="020B0604030504040204" pitchFamily="34" charset="0"/>
                <a:hlinkClick r:id="rId20">
                  <a:extLst>
                    <a:ext uri="{A12FA001-AC4F-418D-AE19-62706E023703}">
                      <ahyp:hlinkClr xmlns:ahyp="http://schemas.microsoft.com/office/drawing/2018/hyperlinkcolor" val="tx"/>
                    </a:ext>
                  </a:extLst>
                </a:hlinkClick>
              </a:rPr>
              <a:t>statistiques</a:t>
            </a:r>
            <a:r>
              <a:rPr lang="en-CA" sz="2400" dirty="0">
                <a:ea typeface="Tahoma" panose="020B0604030504040204" pitchFamily="34" charset="0"/>
                <a:cs typeface="Tahoma" panose="020B0604030504040204" pitchFamily="34" charset="0"/>
                <a:hlinkClick r:id="rId20">
                  <a:extLst>
                    <a:ext uri="{A12FA001-AC4F-418D-AE19-62706E023703}">
                      <ahyp:hlinkClr xmlns:ahyp="http://schemas.microsoft.com/office/drawing/2018/hyperlinkcolor" val="tx"/>
                    </a:ext>
                  </a:extLst>
                </a:hlinkClick>
              </a:rPr>
              <a:t> </a:t>
            </a:r>
            <a:endParaRPr lang="en-CA" sz="2400" dirty="0">
              <a:ea typeface="Tahoma" panose="020B0604030504040204" pitchFamily="34" charset="0"/>
              <a:cs typeface="Tahoma" panose="020B0604030504040204" pitchFamily="34" charset="0"/>
            </a:endParaRPr>
          </a:p>
          <a:p>
            <a:pPr>
              <a:lnSpc>
                <a:spcPct val="150000"/>
              </a:lnSpc>
            </a:pPr>
            <a:r>
              <a:rPr lang="fr-FR" sz="2400" u="sng" dirty="0">
                <a:ea typeface="Tahoma" panose="020B0604030504040204" pitchFamily="34" charset="0"/>
                <a:cs typeface="Tahoma" panose="020B0604030504040204" pitchFamily="34" charset="0"/>
                <a:hlinkClick r:id="rId21">
                  <a:extLst>
                    <a:ext uri="{A12FA001-AC4F-418D-AE19-62706E023703}">
                      <ahyp:hlinkClr xmlns:ahyp="http://schemas.microsoft.com/office/drawing/2018/hyperlinkcolor" val="tx"/>
                    </a:ext>
                  </a:extLst>
                </a:hlinkClick>
              </a:rPr>
              <a:t>Centre de service de données</a:t>
            </a:r>
            <a:endParaRPr lang="fr-FR" sz="2400" u="sng" dirty="0">
              <a:ea typeface="Tahoma" panose="020B0604030504040204" pitchFamily="34" charset="0"/>
              <a:cs typeface="Tahoma" panose="020B0604030504040204" pitchFamily="34" charset="0"/>
            </a:endParaRPr>
          </a:p>
          <a:p>
            <a:pPr>
              <a:lnSpc>
                <a:spcPct val="150000"/>
              </a:lnSpc>
            </a:pPr>
            <a:r>
              <a:rPr lang="en-CA" sz="2400" dirty="0">
                <a:ea typeface="Tahoma" panose="020B0604030504040204" pitchFamily="34" charset="0"/>
                <a:cs typeface="Tahoma" panose="020B0604030504040204" pitchFamily="34" charset="0"/>
                <a:hlinkClick r:id="rId22">
                  <a:extLst>
                    <a:ext uri="{A12FA001-AC4F-418D-AE19-62706E023703}">
                      <ahyp:hlinkClr xmlns:ahyp="http://schemas.microsoft.com/office/drawing/2018/hyperlinkcolor" val="tx"/>
                    </a:ext>
                  </a:extLst>
                </a:hlinkClick>
              </a:rPr>
              <a:t>Mon StatCan</a:t>
            </a:r>
            <a:endParaRPr lang="en-CA" sz="2400" dirty="0">
              <a:ea typeface="Tahoma" panose="020B0604030504040204" pitchFamily="34" charset="0"/>
              <a:cs typeface="Tahoma" panose="020B0604030504040204" pitchFamily="34" charset="0"/>
            </a:endParaRPr>
          </a:p>
        </p:txBody>
      </p:sp>
      <p:sp>
        <p:nvSpPr>
          <p:cNvPr id="14" name="TextBox 13">
            <a:extLst>
              <a:ext uri="{FF2B5EF4-FFF2-40B4-BE49-F238E27FC236}">
                <a16:creationId xmlns:a16="http://schemas.microsoft.com/office/drawing/2014/main" id="{E89DBA30-03E5-9E9E-6151-CADF45785957}"/>
              </a:ext>
            </a:extLst>
          </p:cNvPr>
          <p:cNvSpPr txBox="1"/>
          <p:nvPr>
            <p:custDataLst>
              <p:tags r:id="rId4"/>
            </p:custDataLst>
          </p:nvPr>
        </p:nvSpPr>
        <p:spPr>
          <a:xfrm>
            <a:off x="0" y="5326338"/>
            <a:ext cx="12167320" cy="7694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200" dirty="0">
                <a:latin typeface="+mj-lt"/>
                <a:ea typeface="Tahoma" panose="020B0604030504040204" pitchFamily="34" charset="0"/>
                <a:cs typeface="Tahoma" panose="020B0604030504040204" pitchFamily="34" charset="0"/>
              </a:rPr>
              <a:t>Vous avez des questions? </a:t>
            </a:r>
            <a:r>
              <a:rPr lang="fr-FR" sz="2200" dirty="0">
                <a:ea typeface="Tahoma" panose="020B0604030504040204" pitchFamily="34" charset="0"/>
                <a:cs typeface="Tahoma" panose="020B0604030504040204" pitchFamily="34" charset="0"/>
              </a:rPr>
              <a:t>Communiquez avec nous : </a:t>
            </a:r>
            <a:r>
              <a:rPr lang="en-US" sz="2200" dirty="0">
                <a:latin typeface="Tahoma" panose="020B0604030504040204" pitchFamily="34" charset="0"/>
                <a:ea typeface="Tahoma" panose="020B0604030504040204" pitchFamily="34" charset="0"/>
                <a:cs typeface="Tahoma" panose="020B0604030504040204" pitchFamily="34" charset="0"/>
                <a:hlinkClick r:id="rId23">
                  <a:extLst>
                    <a:ext uri="{A12FA001-AC4F-418D-AE19-62706E023703}">
                      <ahyp:hlinkClr xmlns:ahyp="http://schemas.microsoft.com/office/drawing/2018/hyperlinkcolor" val="tx"/>
                    </a:ext>
                  </a:extLst>
                </a:hlinkClick>
              </a:rPr>
              <a:t>infostats@statcan.gc.ca</a:t>
            </a:r>
            <a:endParaRPr lang="en-US" sz="2200" dirty="0">
              <a:latin typeface="Tahoma" panose="020B0604030504040204" pitchFamily="34" charset="0"/>
              <a:ea typeface="Tahoma" panose="020B0604030504040204" pitchFamily="34" charset="0"/>
              <a:cs typeface="Tahoma" panose="020B0604030504040204" pitchFamily="34" charset="0"/>
            </a:endParaRPr>
          </a:p>
          <a:p>
            <a:pPr algn="ctr"/>
            <a:r>
              <a:rPr lang="en-US" sz="2200" dirty="0">
                <a:latin typeface="Tahoma" panose="020B0604030504040204" pitchFamily="34" charset="0"/>
                <a:ea typeface="Tahoma" panose="020B0604030504040204" pitchFamily="34" charset="0"/>
                <a:cs typeface="Tahoma" panose="020B0604030504040204" pitchFamily="34" charset="0"/>
                <a:hlinkClick r:id="rId24"/>
              </a:rPr>
              <a:t>Jean-philippe.Deschamps-laporte@statcan.gc.ca</a:t>
            </a:r>
            <a:r>
              <a:rPr lang="en-US" sz="2200" dirty="0">
                <a:latin typeface="Tahoma" panose="020B0604030504040204" pitchFamily="34" charset="0"/>
                <a:ea typeface="Tahoma" panose="020B0604030504040204" pitchFamily="34" charset="0"/>
                <a:cs typeface="Tahoma" panose="020B0604030504040204" pitchFamily="34" charset="0"/>
              </a:rPr>
              <a:t> ;  tbourass@cmhc-schl.gc.ca </a:t>
            </a:r>
          </a:p>
        </p:txBody>
      </p:sp>
      <p:pic>
        <p:nvPicPr>
          <p:cNvPr id="5" name="Picture 4" descr="Stats App logo">
            <a:hlinkClick r:id="rId25"/>
            <a:extLst>
              <a:ext uri="{FF2B5EF4-FFF2-40B4-BE49-F238E27FC236}">
                <a16:creationId xmlns:a16="http://schemas.microsoft.com/office/drawing/2014/main" id="{2D9F07C8-B8CC-1971-4D88-E0C18090A324}"/>
              </a:ext>
            </a:extLst>
          </p:cNvPr>
          <p:cNvPicPr>
            <a:picLocks noChangeAspect="1"/>
          </p:cNvPicPr>
          <p:nvPr>
            <p:custDataLst>
              <p:tags r:id="rId5"/>
            </p:custDataLst>
          </p:nvPr>
        </p:nvPicPr>
        <p:blipFill>
          <a:blip r:embed="rId26">
            <a:extLst>
              <a:ext uri="{28A0092B-C50C-407E-A947-70E740481C1C}">
                <a14:useLocalDpi xmlns:a14="http://schemas.microsoft.com/office/drawing/2010/main" val="0"/>
              </a:ext>
            </a:extLst>
          </a:blip>
          <a:stretch>
            <a:fillRect/>
          </a:stretch>
        </p:blipFill>
        <p:spPr>
          <a:xfrm>
            <a:off x="3876731" y="4296222"/>
            <a:ext cx="439137" cy="439137"/>
          </a:xfrm>
          <a:prstGeom prst="rect">
            <a:avLst/>
          </a:prstGeom>
        </p:spPr>
      </p:pic>
      <p:pic>
        <p:nvPicPr>
          <p:cNvPr id="12" name="Picture 11" descr="Podcast logo">
            <a:hlinkClick r:id="rId27"/>
            <a:extLst>
              <a:ext uri="{FF2B5EF4-FFF2-40B4-BE49-F238E27FC236}">
                <a16:creationId xmlns:a16="http://schemas.microsoft.com/office/drawing/2014/main" id="{E954333A-D5FB-E6C5-8011-11C78D92518D}"/>
              </a:ext>
            </a:extLst>
          </p:cNvPr>
          <p:cNvPicPr>
            <a:picLocks noChangeAspect="1"/>
          </p:cNvPicPr>
          <p:nvPr>
            <p:custDataLst>
              <p:tags r:id="rId6"/>
            </p:custDataLst>
          </p:nvPr>
        </p:nvPicPr>
        <p:blipFill>
          <a:blip r:embed="rId28">
            <a:extLst>
              <a:ext uri="{28A0092B-C50C-407E-A947-70E740481C1C}">
                <a14:useLocalDpi xmlns:a14="http://schemas.microsoft.com/office/drawing/2010/main" val="0"/>
              </a:ext>
            </a:extLst>
          </a:blip>
          <a:stretch>
            <a:fillRect/>
          </a:stretch>
        </p:blipFill>
        <p:spPr>
          <a:xfrm>
            <a:off x="4371595" y="4305809"/>
            <a:ext cx="429550" cy="429550"/>
          </a:xfrm>
          <a:prstGeom prst="rect">
            <a:avLst/>
          </a:prstGeom>
        </p:spPr>
      </p:pic>
      <p:pic>
        <p:nvPicPr>
          <p:cNvPr id="13" name="Picture 12" descr="Facebook logo">
            <a:hlinkClick r:id="rId29"/>
            <a:extLst>
              <a:ext uri="{FF2B5EF4-FFF2-40B4-BE49-F238E27FC236}">
                <a16:creationId xmlns:a16="http://schemas.microsoft.com/office/drawing/2014/main" id="{D158DC89-3066-1D44-DA01-BE0671DFF10F}"/>
              </a:ext>
            </a:extLst>
          </p:cNvPr>
          <p:cNvPicPr>
            <a:picLocks noChangeAspect="1"/>
          </p:cNvPicPr>
          <p:nvPr>
            <p:custDataLst>
              <p:tags r:id="rId7"/>
            </p:custDataLst>
          </p:nvPr>
        </p:nvPicPr>
        <p:blipFill>
          <a:blip r:embed="rId30" cstate="print">
            <a:extLst>
              <a:ext uri="{28A0092B-C50C-407E-A947-70E740481C1C}">
                <a14:useLocalDpi xmlns:a14="http://schemas.microsoft.com/office/drawing/2010/main" val="0"/>
              </a:ext>
            </a:extLst>
          </a:blip>
          <a:srcRect/>
          <a:stretch/>
        </p:blipFill>
        <p:spPr>
          <a:xfrm>
            <a:off x="4882882" y="4262915"/>
            <a:ext cx="472444" cy="472444"/>
          </a:xfrm>
          <a:prstGeom prst="rect">
            <a:avLst/>
          </a:prstGeom>
        </p:spPr>
      </p:pic>
      <p:pic>
        <p:nvPicPr>
          <p:cNvPr id="16" name="Picture 15" descr="Instagram logo">
            <a:hlinkClick r:id="rId31"/>
            <a:extLst>
              <a:ext uri="{FF2B5EF4-FFF2-40B4-BE49-F238E27FC236}">
                <a16:creationId xmlns:a16="http://schemas.microsoft.com/office/drawing/2014/main" id="{49280C74-7986-EB4F-E895-0D281CFC8B1F}"/>
              </a:ext>
            </a:extLst>
          </p:cNvPr>
          <p:cNvPicPr>
            <a:picLocks noChangeAspect="1"/>
          </p:cNvPicPr>
          <p:nvPr>
            <p:custDataLst>
              <p:tags r:id="rId8"/>
            </p:custDataLst>
          </p:nvPr>
        </p:nvPicPr>
        <p:blipFill>
          <a:blip r:embed="rId32" cstate="print">
            <a:extLst>
              <a:ext uri="{28A0092B-C50C-407E-A947-70E740481C1C}">
                <a14:useLocalDpi xmlns:a14="http://schemas.microsoft.com/office/drawing/2010/main" val="0"/>
              </a:ext>
            </a:extLst>
          </a:blip>
          <a:srcRect t="49" b="49"/>
          <a:stretch/>
        </p:blipFill>
        <p:spPr>
          <a:xfrm>
            <a:off x="5472400" y="4263377"/>
            <a:ext cx="472444" cy="471982"/>
          </a:xfrm>
          <a:prstGeom prst="rect">
            <a:avLst/>
          </a:prstGeom>
        </p:spPr>
      </p:pic>
      <p:pic>
        <p:nvPicPr>
          <p:cNvPr id="17" name="Picture 16" descr="LinkedIn">
            <a:hlinkClick r:id="rId33"/>
            <a:extLst>
              <a:ext uri="{FF2B5EF4-FFF2-40B4-BE49-F238E27FC236}">
                <a16:creationId xmlns:a16="http://schemas.microsoft.com/office/drawing/2014/main" id="{B0CC236A-0B80-CBA0-70E5-A67673B06C9F}"/>
              </a:ext>
            </a:extLst>
          </p:cNvPr>
          <p:cNvPicPr>
            <a:picLocks noChangeAspect="1"/>
          </p:cNvPicPr>
          <p:nvPr>
            <p:custDataLst>
              <p:tags r:id="rId9"/>
            </p:custDataLst>
          </p:nvPr>
        </p:nvPicPr>
        <p:blipFill>
          <a:blip r:embed="rId34" cstate="print">
            <a:extLst>
              <a:ext uri="{28A0092B-C50C-407E-A947-70E740481C1C}">
                <a14:useLocalDpi xmlns:a14="http://schemas.microsoft.com/office/drawing/2010/main" val="0"/>
              </a:ext>
            </a:extLst>
          </a:blip>
          <a:srcRect/>
          <a:stretch/>
        </p:blipFill>
        <p:spPr>
          <a:xfrm>
            <a:off x="6056297" y="4262915"/>
            <a:ext cx="472444" cy="472444"/>
          </a:xfrm>
          <a:prstGeom prst="rect">
            <a:avLst/>
          </a:prstGeom>
        </p:spPr>
      </p:pic>
      <p:pic>
        <p:nvPicPr>
          <p:cNvPr id="18" name="Picture 17" descr="Reddit logo">
            <a:hlinkClick r:id="rId35"/>
            <a:extLst>
              <a:ext uri="{FF2B5EF4-FFF2-40B4-BE49-F238E27FC236}">
                <a16:creationId xmlns:a16="http://schemas.microsoft.com/office/drawing/2014/main" id="{2CEF034E-CAA8-2351-B38F-265AD974E9BF}"/>
              </a:ext>
            </a:extLst>
          </p:cNvPr>
          <p:cNvPicPr>
            <a:picLocks noChangeAspect="1"/>
          </p:cNvPicPr>
          <p:nvPr>
            <p:custDataLst>
              <p:tags r:id="rId10"/>
            </p:custDataLst>
          </p:nvPr>
        </p:nvPicPr>
        <p:blipFill>
          <a:blip r:embed="rId36" cstate="print">
            <a:extLst>
              <a:ext uri="{28A0092B-C50C-407E-A947-70E740481C1C}">
                <a14:useLocalDpi xmlns:a14="http://schemas.microsoft.com/office/drawing/2010/main" val="0"/>
              </a:ext>
            </a:extLst>
          </a:blip>
          <a:srcRect/>
          <a:stretch/>
        </p:blipFill>
        <p:spPr>
          <a:xfrm>
            <a:off x="6640194" y="4268477"/>
            <a:ext cx="466882" cy="466882"/>
          </a:xfrm>
          <a:prstGeom prst="rect">
            <a:avLst/>
          </a:prstGeom>
        </p:spPr>
      </p:pic>
      <p:pic>
        <p:nvPicPr>
          <p:cNvPr id="19" name="Picture 18" descr="X logo">
            <a:hlinkClick r:id="rId37"/>
            <a:extLst>
              <a:ext uri="{FF2B5EF4-FFF2-40B4-BE49-F238E27FC236}">
                <a16:creationId xmlns:a16="http://schemas.microsoft.com/office/drawing/2014/main" id="{4C8731F3-3316-95E2-310C-2C1FDEF13501}"/>
              </a:ext>
            </a:extLst>
          </p:cNvPr>
          <p:cNvPicPr>
            <a:picLocks noChangeAspect="1"/>
          </p:cNvPicPr>
          <p:nvPr>
            <p:custDataLst>
              <p:tags r:id="rId11"/>
            </p:custDataLst>
          </p:nvPr>
        </p:nvPicPr>
        <p:blipFill>
          <a:blip r:embed="rId38" cstate="print">
            <a:extLst>
              <a:ext uri="{28A0092B-C50C-407E-A947-70E740481C1C}">
                <a14:useLocalDpi xmlns:a14="http://schemas.microsoft.com/office/drawing/2010/main" val="0"/>
              </a:ext>
            </a:extLst>
          </a:blip>
          <a:srcRect/>
          <a:stretch/>
        </p:blipFill>
        <p:spPr>
          <a:xfrm>
            <a:off x="7210207" y="4268767"/>
            <a:ext cx="466592" cy="466592"/>
          </a:xfrm>
          <a:prstGeom prst="rect">
            <a:avLst/>
          </a:prstGeom>
        </p:spPr>
      </p:pic>
      <p:pic>
        <p:nvPicPr>
          <p:cNvPr id="20" name="Picture 19" descr="Youtube logo">
            <a:hlinkClick r:id="rId39"/>
            <a:extLst>
              <a:ext uri="{FF2B5EF4-FFF2-40B4-BE49-F238E27FC236}">
                <a16:creationId xmlns:a16="http://schemas.microsoft.com/office/drawing/2014/main" id="{EA95EB8D-90C9-76EF-181B-0C7F4171BE12}"/>
              </a:ext>
            </a:extLst>
          </p:cNvPr>
          <p:cNvPicPr>
            <a:picLocks noChangeAspect="1"/>
          </p:cNvPicPr>
          <p:nvPr>
            <p:custDataLst>
              <p:tags r:id="rId12"/>
            </p:custDataLst>
          </p:nvPr>
        </p:nvPicPr>
        <p:blipFill>
          <a:blip r:embed="rId40" cstate="print">
            <a:extLst>
              <a:ext uri="{28A0092B-C50C-407E-A947-70E740481C1C}">
                <a14:useLocalDpi xmlns:a14="http://schemas.microsoft.com/office/drawing/2010/main" val="0"/>
              </a:ext>
            </a:extLst>
          </a:blip>
          <a:srcRect/>
          <a:stretch/>
        </p:blipFill>
        <p:spPr>
          <a:xfrm>
            <a:off x="7779949" y="4262915"/>
            <a:ext cx="472444" cy="472444"/>
          </a:xfrm>
          <a:prstGeom prst="rect">
            <a:avLst/>
          </a:prstGeom>
        </p:spPr>
      </p:pic>
    </p:spTree>
    <p:extLst>
      <p:ext uri="{BB962C8B-B14F-4D97-AF65-F5344CB8AC3E}">
        <p14:creationId xmlns:p14="http://schemas.microsoft.com/office/powerpoint/2010/main" val="375032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855E5AF3-05D3-4526-426E-E77AB32B027D}"/>
              </a:ext>
            </a:extLst>
          </p:cNvPr>
          <p:cNvSpPr txBox="1">
            <a:spLocks noGrp="1"/>
          </p:cNvSpPr>
          <p:nvPr>
            <p:ph type="title" idx="4294967295"/>
          </p:nvPr>
        </p:nvSpPr>
        <p:spPr>
          <a:xfrm>
            <a:off x="0" y="758062"/>
            <a:ext cx="12191999"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err="1">
                <a:ln>
                  <a:noFill/>
                </a:ln>
                <a:solidFill>
                  <a:schemeClr val="tx1"/>
                </a:solidFill>
                <a:effectLst/>
                <a:uLnTx/>
                <a:uFillTx/>
                <a:latin typeface="+mj-lt"/>
                <a:ea typeface="+mn-ea"/>
                <a:cs typeface="+mn-cs"/>
              </a:rPr>
              <a:t>Statistique</a:t>
            </a:r>
            <a:r>
              <a:rPr kumimoji="0" lang="en-CA" sz="3600" b="0" i="0" u="none" strike="noStrike" kern="1200" cap="none" spc="0" normalizeH="0" baseline="0" noProof="0">
                <a:ln>
                  <a:noFill/>
                </a:ln>
                <a:solidFill>
                  <a:schemeClr val="tx1"/>
                </a:solidFill>
                <a:effectLst/>
                <a:uLnTx/>
                <a:uFillTx/>
                <a:latin typeface="+mj-lt"/>
                <a:ea typeface="+mn-ea"/>
                <a:cs typeface="+mn-cs"/>
              </a:rPr>
              <a:t> Canada – </a:t>
            </a:r>
            <a:br>
              <a:rPr kumimoji="0" lang="en-CA" sz="3600" b="0" i="0" u="none" strike="noStrike" kern="1200" cap="none" spc="0" normalizeH="0" baseline="0" noProof="0">
                <a:ln>
                  <a:noFill/>
                </a:ln>
                <a:solidFill>
                  <a:schemeClr val="tx1"/>
                </a:solidFill>
                <a:effectLst/>
                <a:uLnTx/>
                <a:uFillTx/>
                <a:latin typeface="+mj-lt"/>
                <a:ea typeface="+mn-ea"/>
                <a:cs typeface="+mn-cs"/>
              </a:rPr>
            </a:br>
            <a:r>
              <a:rPr kumimoji="0" lang="en-CA" sz="3600" b="0" i="0" u="none" strike="noStrike" kern="1200" cap="none" spc="0" normalizeH="0" baseline="0" noProof="0" err="1">
                <a:ln>
                  <a:noFill/>
                </a:ln>
                <a:solidFill>
                  <a:schemeClr val="tx1"/>
                </a:solidFill>
                <a:effectLst/>
                <a:uLnTx/>
                <a:uFillTx/>
                <a:latin typeface="+mj-lt"/>
                <a:ea typeface="+mn-ea"/>
                <a:cs typeface="+mn-cs"/>
              </a:rPr>
              <a:t>Votre</a:t>
            </a:r>
            <a:r>
              <a:rPr kumimoji="0" lang="en-CA" sz="3600" b="0" i="0" u="none" strike="noStrike" kern="1200" cap="none" spc="0" normalizeH="0" baseline="0" noProof="0">
                <a:ln>
                  <a:noFill/>
                </a:ln>
                <a:solidFill>
                  <a:schemeClr val="tx1"/>
                </a:solidFill>
                <a:effectLst/>
                <a:uLnTx/>
                <a:uFillTx/>
                <a:latin typeface="+mj-lt"/>
                <a:ea typeface="+mn-ea"/>
                <a:cs typeface="+mn-cs"/>
              </a:rPr>
              <a:t> </a:t>
            </a:r>
            <a:r>
              <a:rPr kumimoji="0" lang="en-CA" sz="3600" b="0" i="0" u="none" strike="noStrike" kern="1200" cap="none" spc="0" normalizeH="0" baseline="0" noProof="0" err="1">
                <a:ln>
                  <a:noFill/>
                </a:ln>
                <a:solidFill>
                  <a:schemeClr val="tx1"/>
                </a:solidFill>
                <a:effectLst/>
                <a:uLnTx/>
                <a:uFillTx/>
                <a:latin typeface="+mj-lt"/>
                <a:ea typeface="+mn-ea"/>
                <a:cs typeface="+mn-cs"/>
              </a:rPr>
              <a:t>organisme</a:t>
            </a:r>
            <a:r>
              <a:rPr kumimoji="0" lang="en-CA" sz="3600" b="0" i="0" u="none" strike="noStrike" kern="1200" cap="none" spc="0" normalizeH="0" baseline="0" noProof="0">
                <a:ln>
                  <a:noFill/>
                </a:ln>
                <a:solidFill>
                  <a:schemeClr val="tx1"/>
                </a:solidFill>
                <a:effectLst/>
                <a:uLnTx/>
                <a:uFillTx/>
                <a:latin typeface="+mj-lt"/>
                <a:ea typeface="+mn-ea"/>
                <a:cs typeface="+mn-cs"/>
              </a:rPr>
              <a:t> national de </a:t>
            </a:r>
            <a:r>
              <a:rPr kumimoji="0" lang="en-CA" sz="3600" b="0" i="0" u="none" strike="noStrike" kern="1200" cap="none" spc="0" normalizeH="0" baseline="0" noProof="0" err="1">
                <a:ln>
                  <a:noFill/>
                </a:ln>
                <a:solidFill>
                  <a:schemeClr val="tx1"/>
                </a:solidFill>
                <a:effectLst/>
                <a:uLnTx/>
                <a:uFillTx/>
                <a:latin typeface="+mj-lt"/>
                <a:ea typeface="+mn-ea"/>
                <a:cs typeface="+mn-cs"/>
              </a:rPr>
              <a:t>statistique</a:t>
            </a:r>
            <a:endParaRPr kumimoji="0" lang="en-US" sz="3600" b="0" i="0" u="none" strike="noStrike" kern="1200" cap="none" spc="0" normalizeH="0" baseline="0" noProof="0">
              <a:ln>
                <a:noFill/>
              </a:ln>
              <a:solidFill>
                <a:schemeClr val="tx1"/>
              </a:solidFill>
              <a:effectLst/>
              <a:uLnTx/>
              <a:uFillTx/>
              <a:latin typeface="+mj-lt"/>
              <a:ea typeface="Lato" panose="020F0502020204030203" pitchFamily="34" charset="0"/>
              <a:cs typeface="Lato" panose="020F0502020204030203" pitchFamily="34" charset="0"/>
            </a:endParaRPr>
          </a:p>
        </p:txBody>
      </p:sp>
      <p:pic>
        <p:nvPicPr>
          <p:cNvPr id="2" name="Picture 1" descr="Logo&#10;&#10;Les meilleurs employeurs de la région de la capitale 2024">
            <a:extLst>
              <a:ext uri="{FF2B5EF4-FFF2-40B4-BE49-F238E27FC236}">
                <a16:creationId xmlns:a16="http://schemas.microsoft.com/office/drawing/2014/main" id="{5779CF2F-1CFD-3AE1-6640-02DA7D16BB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8119" y="2861080"/>
            <a:ext cx="1848608" cy="1841213"/>
          </a:xfrm>
          <a:prstGeom prst="rect">
            <a:avLst/>
          </a:prstGeom>
        </p:spPr>
      </p:pic>
      <p:pic>
        <p:nvPicPr>
          <p:cNvPr id="3" name="Picture 2" descr="Logo&#10;&#10;Les meilleurs employeurs pour la diversité au Canada 2024">
            <a:extLst>
              <a:ext uri="{FF2B5EF4-FFF2-40B4-BE49-F238E27FC236}">
                <a16:creationId xmlns:a16="http://schemas.microsoft.com/office/drawing/2014/main" id="{90D739CE-F3D4-A8E1-5D04-5F1B59F27B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6622" y="2931687"/>
            <a:ext cx="1848608" cy="1698254"/>
          </a:xfrm>
          <a:prstGeom prst="rect">
            <a:avLst/>
          </a:prstGeom>
        </p:spPr>
      </p:pic>
      <p:pic>
        <p:nvPicPr>
          <p:cNvPr id="4" name="Picture 3" descr="Logo&#10;&#10;Les meilleurs employeurs pour les jeunes canadiens 2024">
            <a:extLst>
              <a:ext uri="{FF2B5EF4-FFF2-40B4-BE49-F238E27FC236}">
                <a16:creationId xmlns:a16="http://schemas.microsoft.com/office/drawing/2014/main" id="{40F9946D-93D7-F3DB-73B5-06146BC10A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2144" y="2791199"/>
            <a:ext cx="2005747" cy="2008425"/>
          </a:xfrm>
          <a:prstGeom prst="rect">
            <a:avLst/>
          </a:prstGeom>
        </p:spPr>
      </p:pic>
      <p:sp>
        <p:nvSpPr>
          <p:cNvPr id="36" name="TextBox 35">
            <a:extLst>
              <a:ext uri="{FF2B5EF4-FFF2-40B4-BE49-F238E27FC236}">
                <a16:creationId xmlns:a16="http://schemas.microsoft.com/office/drawing/2014/main" id="{2AA12BF4-9F88-A6EA-321B-1F1541837116}"/>
              </a:ext>
            </a:extLst>
          </p:cNvPr>
          <p:cNvSpPr txBox="1"/>
          <p:nvPr/>
        </p:nvSpPr>
        <p:spPr>
          <a:xfrm>
            <a:off x="1" y="5164857"/>
            <a:ext cx="12191998" cy="461665"/>
          </a:xfrm>
          <a:prstGeom prst="rect">
            <a:avLst/>
          </a:prstGeom>
          <a:noFill/>
        </p:spPr>
        <p:txBody>
          <a:bodyPr wrap="square" rtlCol="0">
            <a:spAutoFit/>
          </a:bodyPr>
          <a:lstStyle/>
          <a:p>
            <a:pPr marR="0" algn="ctr" rtl="0"/>
            <a:r>
              <a:rPr lang="fr-FR" sz="2400" b="0" i="0" u="none" strike="noStrike" kern="1200" baseline="0"/>
              <a:t>Éclairer grâce aux données, pour bâtir un Canada meilleur</a:t>
            </a:r>
          </a:p>
        </p:txBody>
      </p:sp>
    </p:spTree>
    <p:extLst>
      <p:ext uri="{BB962C8B-B14F-4D97-AF65-F5344CB8AC3E}">
        <p14:creationId xmlns:p14="http://schemas.microsoft.com/office/powerpoint/2010/main" val="41090790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4"/>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ags/tag8.xml><?xml version="1.0" encoding="utf-8"?>
<p:tagLst xmlns:a="http://schemas.openxmlformats.org/drawingml/2006/main" xmlns:r="http://schemas.openxmlformats.org/officeDocument/2006/relationships" xmlns:p="http://schemas.openxmlformats.org/presentationml/2006/main">
  <p:tag name="NUM" val="4"/>
</p:tagLst>
</file>

<file path=ppt/tags/tag9.xml><?xml version="1.0" encoding="utf-8"?>
<p:tagLst xmlns:a="http://schemas.openxmlformats.org/drawingml/2006/main" xmlns:r="http://schemas.openxmlformats.org/officeDocument/2006/relationships" xmlns:p="http://schemas.openxmlformats.org/presentationml/2006/main">
  <p:tag name="NUM" val="4"/>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5"/>
</p:tagLst>
</file>

<file path=ppt/tags/tag21.xml><?xml version="1.0" encoding="utf-8"?>
<p:tagLst xmlns:a="http://schemas.openxmlformats.org/drawingml/2006/main" xmlns:r="http://schemas.openxmlformats.org/officeDocument/2006/relationships" xmlns:p="http://schemas.openxmlformats.org/presentationml/2006/main">
  <p:tag name="NUM" val="6"/>
</p:tagLst>
</file>

<file path=ppt/tags/tag22.xml><?xml version="1.0" encoding="utf-8"?>
<p:tagLst xmlns:a="http://schemas.openxmlformats.org/drawingml/2006/main" xmlns:r="http://schemas.openxmlformats.org/officeDocument/2006/relationships" xmlns:p="http://schemas.openxmlformats.org/presentationml/2006/main">
  <p:tag name="NUM" val="7"/>
</p:tagLst>
</file>

<file path=ppt/tags/tag23.xml><?xml version="1.0" encoding="utf-8"?>
<p:tagLst xmlns:a="http://schemas.openxmlformats.org/drawingml/2006/main" xmlns:r="http://schemas.openxmlformats.org/officeDocument/2006/relationships" xmlns:p="http://schemas.openxmlformats.org/presentationml/2006/main">
  <p:tag name="NUM" val="8"/>
</p:tagLst>
</file>

<file path=ppt/tags/tag24.xml><?xml version="1.0" encoding="utf-8"?>
<p:tagLst xmlns:a="http://schemas.openxmlformats.org/drawingml/2006/main" xmlns:r="http://schemas.openxmlformats.org/officeDocument/2006/relationships" xmlns:p="http://schemas.openxmlformats.org/presentationml/2006/main">
  <p:tag name="NUM" val="9"/>
</p:tagLst>
</file>

<file path=ppt/tags/tag25.xml><?xml version="1.0" encoding="utf-8"?>
<p:tagLst xmlns:a="http://schemas.openxmlformats.org/drawingml/2006/main" xmlns:r="http://schemas.openxmlformats.org/officeDocument/2006/relationships" xmlns:p="http://schemas.openxmlformats.org/presentationml/2006/main">
  <p:tag name="NUM" val="10"/>
</p:tagLst>
</file>

<file path=ppt/tags/tag26.xml><?xml version="1.0" encoding="utf-8"?>
<p:tagLst xmlns:a="http://schemas.openxmlformats.org/drawingml/2006/main" xmlns:r="http://schemas.openxmlformats.org/officeDocument/2006/relationships" xmlns:p="http://schemas.openxmlformats.org/presentationml/2006/main">
  <p:tag name="NUM" val="11"/>
</p:tagLst>
</file>

<file path=ppt/tags/tag27.xml><?xml version="1.0" encoding="utf-8"?>
<p:tagLst xmlns:a="http://schemas.openxmlformats.org/drawingml/2006/main" xmlns:r="http://schemas.openxmlformats.org/officeDocument/2006/relationships" xmlns:p="http://schemas.openxmlformats.org/presentationml/2006/main">
  <p:tag name="NUM" val="12"/>
</p:tagLst>
</file>

<file path=ppt/theme/theme1.xml><?xml version="1.0" encoding="utf-8"?>
<a:theme xmlns:a="http://schemas.openxmlformats.org/drawingml/2006/main" name="Interior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ts template2">
      <a:majorFont>
        <a:latin typeface="Tahoma bol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ts template2">
      <a:majorFont>
        <a:latin typeface="Tahoma bol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B0E87DB967C0A42818A7151FCCFA873" ma:contentTypeVersion="12" ma:contentTypeDescription="Create a new document." ma:contentTypeScope="" ma:versionID="5f5aebe6fd30653776e7bc3e21219e8a">
  <xsd:schema xmlns:xsd="http://www.w3.org/2001/XMLSchema" xmlns:xs="http://www.w3.org/2001/XMLSchema" xmlns:p="http://schemas.microsoft.com/office/2006/metadata/properties" xmlns:ns2="f107cb6d-15b5-4c14-8cfa-6d7526cfa594" xmlns:ns3="3b3dcc47-48be-4251-93aa-d591b0beda7d" targetNamespace="http://schemas.microsoft.com/office/2006/metadata/properties" ma:root="true" ma:fieldsID="31afa3fec33644915eae5ed5f1dde369" ns2:_="" ns3:_="">
    <xsd:import namespace="f107cb6d-15b5-4c14-8cfa-6d7526cfa594"/>
    <xsd:import namespace="3b3dcc47-48be-4251-93aa-d591b0beda7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07cb6d-15b5-4c14-8cfa-6d7526cfa5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eb41c8a-d16a-4c2c-b2c8-9d75bbc6a4e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b3dcc47-48be-4251-93aa-d591b0beda7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dfe3d76-ad63-4539-896f-d62202f3f979}" ma:internalName="TaxCatchAll" ma:showField="CatchAllData" ma:web="3b3dcc47-48be-4251-93aa-d591b0beda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107cb6d-15b5-4c14-8cfa-6d7526cfa594">
      <Terms xmlns="http://schemas.microsoft.com/office/infopath/2007/PartnerControls"/>
    </lcf76f155ced4ddcb4097134ff3c332f>
    <TaxCatchAll xmlns="3b3dcc47-48be-4251-93aa-d591b0beda7d" xsi:nil="true"/>
  </documentManagement>
</p:properties>
</file>

<file path=customXml/itemProps1.xml><?xml version="1.0" encoding="utf-8"?>
<ds:datastoreItem xmlns:ds="http://schemas.openxmlformats.org/officeDocument/2006/customXml" ds:itemID="{B4490BA5-8E2F-47A0-9E11-C4C0D9461C4B}">
  <ds:schemaRefs>
    <ds:schemaRef ds:uri="http://schemas.microsoft.com/sharepoint/v3/contenttype/forms"/>
  </ds:schemaRefs>
</ds:datastoreItem>
</file>

<file path=customXml/itemProps2.xml><?xml version="1.0" encoding="utf-8"?>
<ds:datastoreItem xmlns:ds="http://schemas.openxmlformats.org/officeDocument/2006/customXml" ds:itemID="{46BC9340-4B1A-425E-ABCF-24C8C3CCCD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07cb6d-15b5-4c14-8cfa-6d7526cfa594"/>
    <ds:schemaRef ds:uri="3b3dcc47-48be-4251-93aa-d591b0beda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1673D9-4817-412A-801D-079D781E22B7}">
  <ds:schemaRefs>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infopath/2007/PartnerControls"/>
    <ds:schemaRef ds:uri="3b3dcc47-48be-4251-93aa-d591b0beda7d"/>
    <ds:schemaRef ds:uri="http://schemas.microsoft.com/office/2006/metadata/properties"/>
    <ds:schemaRef ds:uri="f107cb6d-15b5-4c14-8cfa-6d7526cfa594"/>
    <ds:schemaRef ds:uri="http://purl.org/dc/dcmitype/"/>
    <ds:schemaRef ds:uri="http://purl.org/dc/terms/"/>
  </ds:schemaRefs>
</ds:datastoreItem>
</file>

<file path=docMetadata/LabelInfo.xml><?xml version="1.0" encoding="utf-8"?>
<clbl:labelList xmlns:clbl="http://schemas.microsoft.com/office/2020/mipLabelMetadata">
  <clbl:label id="{a8836b4b-58b3-4dd7-84fd-8ebdbeb0a0c5}" enabled="1" method="Privileged" siteId="{38b7fc89-dbe8-4ed1-a78b-39dfb6a217a8}" removed="0"/>
</clbl:labelList>
</file>

<file path=docProps/app.xml><?xml version="1.0" encoding="utf-8"?>
<Properties xmlns="http://schemas.openxmlformats.org/officeDocument/2006/extended-properties" xmlns:vt="http://schemas.openxmlformats.org/officeDocument/2006/docPropsVTypes">
  <Template/>
  <TotalTime>7400</TotalTime>
  <Words>2809</Words>
  <Application>Microsoft Office PowerPoint</Application>
  <PresentationFormat>Widescreen</PresentationFormat>
  <Paragraphs>246</Paragraphs>
  <Slides>22</Slides>
  <Notes>15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22</vt:i4>
      </vt:variant>
    </vt:vector>
  </HeadingPairs>
  <TitlesOfParts>
    <vt:vector size="33" baseType="lpstr">
      <vt:lpstr>Arial</vt:lpstr>
      <vt:lpstr>Calibri</vt:lpstr>
      <vt:lpstr>DengXian Light</vt:lpstr>
      <vt:lpstr>Lato</vt:lpstr>
      <vt:lpstr>Roboto</vt:lpstr>
      <vt:lpstr>Symbol</vt:lpstr>
      <vt:lpstr>Tahoma</vt:lpstr>
      <vt:lpstr>Tahoma bold</vt:lpstr>
      <vt:lpstr>Wingdings</vt:lpstr>
      <vt:lpstr>Interior slide</vt:lpstr>
      <vt:lpstr>Title slide</vt:lpstr>
      <vt:lpstr>Enquête canadienne sur le logement de 2022</vt:lpstr>
      <vt:lpstr>Qu’est-ce que l’Enquête  canadienne sur le logement (ECL)?</vt:lpstr>
      <vt:lpstr>Aperçu des concepts de l’ECL</vt:lpstr>
      <vt:lpstr>Quels sont les produits publiés à ce jour ?</vt:lpstr>
      <vt:lpstr>La proportion de ménages qui consacrent 30 % ou plus de leur revenu aux frais de logement revient aux niveaux observés avant la pandémie</vt:lpstr>
      <vt:lpstr>L’insatisfaction à l’égard de l’abordabilité du logement augmente</vt:lpstr>
      <vt:lpstr>Le logement fait partie d’enjeux plus vastes liés à l’abordabilité</vt:lpstr>
      <vt:lpstr>Certains ménages doivent parfois attendre des années avant de pouvoir accéder à un logement social et abordable</vt:lpstr>
      <vt:lpstr>Les nouveaux locataires doivent faire face à un resserrement du marché locatif </vt:lpstr>
      <vt:lpstr>Les accédants à la propriété contractent des prêts hypothécaires plus élevés et sont plus insatisfaits de l’abordabilité du logement</vt:lpstr>
      <vt:lpstr>PowerPoint Presentation</vt:lpstr>
      <vt:lpstr>Les ménages ont des besoins impérieux en matière de logement  surtout en raison de problèmes d'abordabilité </vt:lpstr>
      <vt:lpstr>Les ménages racisés étaient plus susceptibles que les autres d'avoir des besoins impérieux en matière de logement</vt:lpstr>
      <vt:lpstr>Les ménages autochtones étaient plus susceptibles que les autres d'avoir des besoins impérieux en matière de logement</vt:lpstr>
      <vt:lpstr>La Colombie-Britannique et l’Ontario avaient les plus forts taux  de ménages ayant des besoins impérieux  en matière de logement </vt:lpstr>
      <vt:lpstr>Le pourcentage de ménages ayant d’importantes difficultés financières en raison des frais de logement est en hausse</vt:lpstr>
      <vt:lpstr>Parcours: De l’itinérance au logement</vt:lpstr>
      <vt:lpstr>Exemples de tableaux de données de l’ECL</vt:lpstr>
      <vt:lpstr>Les données du cycle 4 sont en cueillette depuis November 2024</vt:lpstr>
      <vt:lpstr>Découvrez un univers de données sur l’habitation   </vt:lpstr>
      <vt:lpstr>Restez branchés!</vt:lpstr>
      <vt:lpstr>Statistique Canada –  Votre organisme national de statistique</vt:lpstr>
    </vt:vector>
  </TitlesOfParts>
  <Company>StatCan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malopau</dc:creator>
  <cp:lastModifiedBy>Deschamps-Laporte, Jean-Philippe (il | he) (StatCan)</cp:lastModifiedBy>
  <cp:revision>407</cp:revision>
  <dcterms:created xsi:type="dcterms:W3CDTF">2015-08-04T19:39:59Z</dcterms:created>
  <dcterms:modified xsi:type="dcterms:W3CDTF">2025-02-26T17:02:34Z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0x010100CB0E87DB967C0A42818A7151FCCFA873</vt:lpwstr>
  </property>
  <property fmtid="{D5CDD505-2E9C-101B-9397-08002B2CF9AE}" pid="4" name="MediaServiceImageTags">
    <vt:lpwstr/>
  </property>
  <property fmtid="{D5CDD505-2E9C-101B-9397-08002B2CF9AE}" pid="5" name="ClassificationContentMarkingFooterLocations">
    <vt:lpwstr>Interior slide:6\Title slide:8</vt:lpwstr>
  </property>
  <property fmtid="{D5CDD505-2E9C-101B-9397-08002B2CF9AE}" pid="6" name="ClassificationContentMarkingFooterText">
    <vt:lpwstr>Unclassified-Non classifié</vt:lpwstr>
  </property>
  <property fmtid="{D5CDD505-2E9C-101B-9397-08002B2CF9AE}" pid="7" name="ClassificationContentMarkingHeaderLocations">
    <vt:lpwstr>Interior slide:4\Title slide:7</vt:lpwstr>
  </property>
  <property fmtid="{D5CDD505-2E9C-101B-9397-08002B2CF9AE}" pid="8" name="ClassificationContentMarkingHeaderText">
    <vt:lpwstr>Unclassified-Non classifié</vt:lpwstr>
  </property>
</Properties>
</file>