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2" r:id="rId5"/>
    <p:sldId id="260" r:id="rId6"/>
    <p:sldId id="263" r:id="rId7"/>
    <p:sldId id="264" r:id="rId8"/>
    <p:sldId id="265" r:id="rId9"/>
    <p:sldId id="261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ABD4A-BF59-424F-A40E-7B5D933307B3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27CB1B-6D73-4922-90F4-A9A5130029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6249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27CB1B-6D73-4922-90F4-A9A5130029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5555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B83BC-95E9-5DAE-A2F7-362D6E59C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125FF0-BD31-0F2A-FC5C-5AB549ECF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92E75-FDFA-93A3-E604-B608DCB4F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FE77A-1262-409D-B68E-D8A8897E02E7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2B936-DDA1-F510-20B4-C9D41A809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109D0-A3C3-6A01-0303-805C62A24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98E8-10B4-413A-85F6-39A57BEC33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943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59C50-6B11-1E21-62A2-860141307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C14B0-AEFB-5F1F-250D-25B04401D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3F1763-91E9-B654-DE25-18B3AE5BC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FE77A-1262-409D-B68E-D8A8897E02E7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4B8B4-0A8C-06A4-4B4B-C46F62B54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C3C8A-C8D7-2B65-F7C4-614CE2895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98E8-10B4-413A-85F6-39A57BEC33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222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800C7-5E02-A658-E251-21DCBBF8F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BFE7B-3D3E-7073-6457-BC97FBFAF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5F0D9-2BB5-10DC-7180-10D5D64BF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FE77A-1262-409D-B68E-D8A8897E02E7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67EF8-F018-D25C-C0EE-F997B30A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AA3FA-5CC5-0688-0B72-2559E3E69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98E8-10B4-413A-85F6-39A57BEC33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1972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6835D-6E21-DD55-70E9-86E0F1E76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DF1DE-9742-9046-3FBC-226B48D740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DC14A-4B6E-94B9-41CA-BDFD6254B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E84C0E-F83D-7C9F-A4EE-1A7D4D584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FE77A-1262-409D-B68E-D8A8897E02E7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4DCC4A-7A76-2858-CB6B-EBEAB382F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7CC13-2968-D4D9-45B2-CBDDB6C74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98E8-10B4-413A-85F6-39A57BEC33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6417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331D5-9B94-18D4-365C-BB62BEDC0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D011C8-BBB2-BBA0-6946-2BDA2694F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26424-9C18-40A6-6DCF-7BE0DD6F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564B53-82D3-E19F-0700-45A52B22D0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7B5130-05DB-DBCA-AD94-32410CF82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96EFC7-3296-5BAD-7F9B-547098405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FE77A-1262-409D-B68E-D8A8897E02E7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EE855F-3276-5530-DC0B-17F8CD1D5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343257-469E-1275-DBF2-D7FA9D16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98E8-10B4-413A-85F6-39A57BEC33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2503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2D3F8-FE88-D075-8880-2878F1310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0D1FD4-0788-C3A4-588C-13C480B8D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FE77A-1262-409D-B68E-D8A8897E02E7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7928B-972E-2F10-F630-14EE851D1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B6788B-3FAF-3572-226F-7B4FBDC10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98E8-10B4-413A-85F6-39A57BEC33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3405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24F7E7-DEDA-9029-8C73-F5DF66E1B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FE77A-1262-409D-B68E-D8A8897E02E7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D6786F-2DF2-B339-FC03-99C0E3EEA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13239-7214-A1D0-CD66-1A7FA0668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98E8-10B4-413A-85F6-39A57BEC33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386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A273-9CD0-4D87-1898-2DE2C9FA4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A3EEF-C49F-EB89-8309-9D5C0D4F7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D8D59-EC6B-07ED-F42C-C2A8D03DF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B18BF-0450-0A80-71AA-07306DF6E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FE77A-1262-409D-B68E-D8A8897E02E7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0E5910-555C-A707-3267-C0FCED9BD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5CE88E-FFCD-C343-2A97-FDE5BED7F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98E8-10B4-413A-85F6-39A57BEC33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5967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7AE4-B6BD-EB91-264A-2CA11531A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7C85B8-1559-B925-6705-7F89577692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2C27A-B023-2A31-5546-2317BDE92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3CA11-DEB4-7701-6D93-BDC30A51E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FE77A-1262-409D-B68E-D8A8897E02E7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DE6665-38F4-5D66-3655-69A29845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9CF31-D09D-34A0-4616-BFD1D9D50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98E8-10B4-413A-85F6-39A57BEC33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5677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EE60A-47A5-0C35-118F-37A1B59A6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5BCE53-B6F4-3073-060B-18E273906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CBA67-5244-4A78-838A-05AB7B595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FE77A-1262-409D-B68E-D8A8897E02E7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A4280-5B81-957C-4C83-848012DC6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6B6F0-6919-D841-3481-472B2C3FF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98E8-10B4-413A-85F6-39A57BEC33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4944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4F3C33-DD57-5F53-BB62-D9F1FB067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478927-D3C7-8BEC-886B-39A9E013B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A7980-CC32-A655-0E1E-B61680FF6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FE77A-1262-409D-B68E-D8A8897E02E7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5E9B7-A358-F3D2-297D-326F71D27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565AC-71F8-28A8-2BF9-1BA888C5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98E8-10B4-413A-85F6-39A57BEC33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4892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C2011E-6C35-9D42-82C8-A31CE07A9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5DDCA7-6245-EBCE-CFAD-478497E19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0D283-5F37-D535-99FC-267BEB6D04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1FE77A-1262-409D-B68E-D8A8897E02E7}" type="datetimeFigureOut">
              <a:rPr lang="en-CA" smtClean="0"/>
              <a:t>2025-04-30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10087-A99C-8A24-736A-F1A505000C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713D6-E452-3B67-6C74-F119CE181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C598E8-10B4-413A-85F6-39A57BEC33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5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 airplane flying in the sky&#10;&#10;AI-generated content may be incorrect.">
            <a:extLst>
              <a:ext uri="{FF2B5EF4-FFF2-40B4-BE49-F238E27FC236}">
                <a16:creationId xmlns:a16="http://schemas.microsoft.com/office/drawing/2014/main" id="{7E62FED0-4F48-DF90-E937-FE7CFFFA0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22"/>
          <a:stretch/>
        </p:blipFill>
        <p:spPr>
          <a:xfrm>
            <a:off x="0" y="0"/>
            <a:ext cx="12192000" cy="69381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8E107-72B5-2CAB-8A79-EC33FBA92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2035" y="-965939"/>
            <a:ext cx="9144000" cy="2387600"/>
          </a:xfrm>
        </p:spPr>
        <p:txBody>
          <a:bodyPr>
            <a:normAutofit/>
          </a:bodyPr>
          <a:lstStyle/>
          <a:p>
            <a:pPr algn="r"/>
            <a:r>
              <a:rPr lang="en-CA" sz="4800" b="1" dirty="0"/>
              <a:t>Safeguarding Canada’s Airports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BEE1D7-35BD-FF2F-9614-B8F3C27A2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72035" y="1513736"/>
            <a:ext cx="9144000" cy="784611"/>
          </a:xfrm>
        </p:spPr>
        <p:txBody>
          <a:bodyPr>
            <a:normAutofit/>
          </a:bodyPr>
          <a:lstStyle/>
          <a:p>
            <a:pPr algn="r"/>
            <a:r>
              <a:rPr lang="en-CA" sz="2800" b="1" dirty="0"/>
              <a:t>The Importance of Compatibility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3219DBA-CCB2-3887-A82F-DBD99E88FFAB}"/>
              </a:ext>
            </a:extLst>
          </p:cNvPr>
          <p:cNvSpPr txBox="1">
            <a:spLocks/>
          </p:cNvSpPr>
          <p:nvPr/>
        </p:nvSpPr>
        <p:spPr>
          <a:xfrm>
            <a:off x="8402596" y="2103750"/>
            <a:ext cx="3501081" cy="6955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CA" sz="1800" dirty="0"/>
              <a:t>Natalia Lee Ho &amp; Joshua Horst</a:t>
            </a:r>
          </a:p>
          <a:p>
            <a:pPr algn="r"/>
            <a:r>
              <a:rPr lang="en-CA" sz="1800" dirty="0"/>
              <a:t>April 30, 2025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A2EE75-CDFA-A747-006D-6554BD1B6D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386" y="2848760"/>
            <a:ext cx="962797" cy="9627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7FE855-B41C-9EA1-1F7B-DA0AAD7C42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524" y="2738348"/>
            <a:ext cx="1709256" cy="13207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AD3BE7-B94A-F5AC-182E-1A7A0FE7EC30}"/>
              </a:ext>
            </a:extLst>
          </p:cNvPr>
          <p:cNvSpPr txBox="1"/>
          <p:nvPr/>
        </p:nvSpPr>
        <p:spPr>
          <a:xfrm>
            <a:off x="-16780" y="6611779"/>
            <a:ext cx="16025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OregonLive</a:t>
            </a:r>
          </a:p>
        </p:txBody>
      </p:sp>
    </p:spTree>
    <p:extLst>
      <p:ext uri="{BB962C8B-B14F-4D97-AF65-F5344CB8AC3E}">
        <p14:creationId xmlns:p14="http://schemas.microsoft.com/office/powerpoint/2010/main" val="3446316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536F0-57AD-5771-D0F5-19F319889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Airports: Why are they so important?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E36477-61B8-0309-2CE9-0A0B6FF52F22}"/>
              </a:ext>
            </a:extLst>
          </p:cNvPr>
          <p:cNvSpPr txBox="1"/>
          <p:nvPr/>
        </p:nvSpPr>
        <p:spPr>
          <a:xfrm>
            <a:off x="926674" y="1804252"/>
            <a:ext cx="700361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Airports, big and small, each have important roles.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Above all, airports are essential for the movement of people and goods: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Trade and travel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Domestic and international</a:t>
            </a:r>
            <a:endParaRPr lang="en-CA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8D58E1-1100-C7D2-4598-40E25C520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659" y="1665757"/>
            <a:ext cx="3510488" cy="26328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93A2D4-B517-4FAF-A37E-AF77D9AA1E9E}"/>
              </a:ext>
            </a:extLst>
          </p:cNvPr>
          <p:cNvSpPr txBox="1"/>
          <p:nvPr/>
        </p:nvSpPr>
        <p:spPr>
          <a:xfrm>
            <a:off x="10668258" y="4106467"/>
            <a:ext cx="1472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800" dirty="0">
                <a:solidFill>
                  <a:schemeClr val="bg2">
                    <a:lumMod val="75000"/>
                  </a:schemeClr>
                </a:solidFill>
              </a:rPr>
              <a:t>Source: MapCarta</a:t>
            </a:r>
          </a:p>
        </p:txBody>
      </p:sp>
      <p:pic>
        <p:nvPicPr>
          <p:cNvPr id="9" name="Content Placeholder 8" descr="A group of airplanes at an airport&#10;&#10;AI-generated content may be incorrect.">
            <a:extLst>
              <a:ext uri="{FF2B5EF4-FFF2-40B4-BE49-F238E27FC236}">
                <a16:creationId xmlns:a16="http://schemas.microsoft.com/office/drawing/2014/main" id="{376F9E1D-B344-4B7B-B4C0-46E786ED84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660" y="4393950"/>
            <a:ext cx="3510488" cy="2339195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21DF05-96D5-0F74-FC7C-469BD1CD153F}"/>
              </a:ext>
            </a:extLst>
          </p:cNvPr>
          <p:cNvSpPr txBox="1"/>
          <p:nvPr/>
        </p:nvSpPr>
        <p:spPr>
          <a:xfrm>
            <a:off x="10217148" y="6540691"/>
            <a:ext cx="19465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800" dirty="0">
                <a:solidFill>
                  <a:schemeClr val="bg2">
                    <a:lumMod val="75000"/>
                  </a:schemeClr>
                </a:solidFill>
              </a:rPr>
              <a:t>Source: David Preston (</a:t>
            </a:r>
            <a:r>
              <a:rPr lang="en-CA" sz="800" dirty="0" err="1">
                <a:solidFill>
                  <a:schemeClr val="bg2">
                    <a:lumMod val="75000"/>
                  </a:schemeClr>
                </a:solidFill>
              </a:rPr>
              <a:t>Unsplash</a:t>
            </a:r>
            <a:r>
              <a:rPr lang="en-CA" sz="800" dirty="0">
                <a:solidFill>
                  <a:schemeClr val="bg2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69731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EA4F3-0759-E5FA-5CAB-F29F428A2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9B981-77AB-7565-8EE9-70BFFD105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A Note on Jurisdiction in Aeronautics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861C-6357-BE0B-03D0-A851873B6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Complex legal framework</a:t>
            </a:r>
            <a:br>
              <a:rPr lang="en-CA" dirty="0"/>
            </a:br>
            <a:endParaRPr lang="en-CA" dirty="0"/>
          </a:p>
          <a:p>
            <a:r>
              <a:rPr lang="en-CA" dirty="0"/>
              <a:t>Functional in scope, instead of geographic</a:t>
            </a:r>
          </a:p>
          <a:p>
            <a:pPr lvl="1"/>
            <a:r>
              <a:rPr lang="en-CA" dirty="0"/>
              <a:t>It’s the “use” that matters</a:t>
            </a:r>
            <a:br>
              <a:rPr lang="en-CA" dirty="0"/>
            </a:br>
            <a:endParaRPr lang="en-CA" dirty="0"/>
          </a:p>
          <a:p>
            <a:r>
              <a:rPr lang="en-CA" dirty="0"/>
              <a:t>Aeronautics is federal jurisdiction</a:t>
            </a:r>
          </a:p>
          <a:p>
            <a:pPr lvl="1"/>
            <a:r>
              <a:rPr lang="en-CA" dirty="0"/>
              <a:t>But provincial and municipal may impact airport activities</a:t>
            </a:r>
          </a:p>
          <a:p>
            <a:pPr lvl="2"/>
            <a:r>
              <a:rPr lang="en-CA" dirty="0"/>
              <a:t>Provincial: planning acts</a:t>
            </a:r>
          </a:p>
          <a:p>
            <a:pPr lvl="2"/>
            <a:r>
              <a:rPr lang="en-CA" dirty="0"/>
              <a:t>Municipal: land use plans</a:t>
            </a:r>
          </a:p>
          <a:p>
            <a:pPr lvl="1"/>
            <a:r>
              <a:rPr lang="en-CA" dirty="0"/>
              <a:t>Tools at all government levels can be used for </a:t>
            </a:r>
            <a:r>
              <a:rPr lang="en-CA" b="1" dirty="0"/>
              <a:t>safeguarding.</a:t>
            </a:r>
          </a:p>
        </p:txBody>
      </p:sp>
    </p:spTree>
    <p:extLst>
      <p:ext uri="{BB962C8B-B14F-4D97-AF65-F5344CB8AC3E}">
        <p14:creationId xmlns:p14="http://schemas.microsoft.com/office/powerpoint/2010/main" val="3029721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01147-C432-72C2-0CAA-13C977286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962C-1489-3960-53E1-B5582AC50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Safeguarding: 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0C39D-BAA0-6418-68DD-7CC817834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74957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CA" dirty="0"/>
          </a:p>
          <a:p>
            <a:pPr marL="457200" lvl="1" indent="0">
              <a:buNone/>
            </a:pPr>
            <a:endParaRPr lang="en-CA" dirty="0"/>
          </a:p>
          <a:p>
            <a:pPr lvl="1"/>
            <a:r>
              <a:rPr lang="en-CA" dirty="0"/>
              <a:t>Height restrictions</a:t>
            </a:r>
          </a:p>
          <a:p>
            <a:pPr lvl="1"/>
            <a:r>
              <a:rPr lang="en-CA" dirty="0"/>
              <a:t>Land use restrictions (radio interference, wildlife hazards)</a:t>
            </a:r>
          </a:p>
          <a:p>
            <a:pPr lvl="1"/>
            <a:endParaRPr lang="en-CA" dirty="0"/>
          </a:p>
          <a:p>
            <a:r>
              <a:rPr lang="en-CA" dirty="0"/>
              <a:t>Airports and their surrounding communities can impact each other.</a:t>
            </a:r>
          </a:p>
          <a:p>
            <a:pPr lvl="1"/>
            <a:r>
              <a:rPr lang="en-CA" dirty="0"/>
              <a:t>E.g., Aircraft noise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3E3701-3D60-BA73-D6BB-DCDAEE5A0F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27" t="10751" r="9375" b="9398"/>
          <a:stretch/>
        </p:blipFill>
        <p:spPr>
          <a:xfrm>
            <a:off x="7301285" y="2783599"/>
            <a:ext cx="4890715" cy="386204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24D42B9-E286-B3F9-6606-71C50E2475BE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7524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Safeguarding: the protection of airspace around an airport to prevent the development of airport-incompatible land uses </a:t>
            </a:r>
          </a:p>
        </p:txBody>
      </p:sp>
    </p:spTree>
    <p:extLst>
      <p:ext uri="{BB962C8B-B14F-4D97-AF65-F5344CB8AC3E}">
        <p14:creationId xmlns:p14="http://schemas.microsoft.com/office/powerpoint/2010/main" val="3567623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A5A0C-C47E-B6CC-4595-D0B0A2450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Case Study: </a:t>
            </a:r>
            <a:br>
              <a:rPr lang="en-CA" b="1" dirty="0"/>
            </a:br>
            <a:r>
              <a:rPr lang="en-CA" b="1" dirty="0"/>
              <a:t>Toronto Pearson International Airport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FEF47-6606-7E6D-1A1B-C8171D3D5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06976" cy="4351338"/>
          </a:xfrm>
        </p:spPr>
        <p:txBody>
          <a:bodyPr>
            <a:normAutofit lnSpcReduction="10000"/>
          </a:bodyPr>
          <a:lstStyle/>
          <a:p>
            <a:r>
              <a:rPr lang="en-CA" dirty="0"/>
              <a:t>YYZ Airport Land Use Program:</a:t>
            </a:r>
          </a:p>
          <a:p>
            <a:pPr lvl="1"/>
            <a:r>
              <a:rPr lang="en-CA" dirty="0"/>
              <a:t>Airport Zoning Regulations (AZR)</a:t>
            </a:r>
          </a:p>
          <a:p>
            <a:pPr lvl="1"/>
            <a:r>
              <a:rPr lang="en-CA" dirty="0"/>
              <a:t>Airport Operating Area (AOA)</a:t>
            </a:r>
          </a:p>
          <a:p>
            <a:pPr lvl="1"/>
            <a:endParaRPr lang="en-CA" dirty="0"/>
          </a:p>
          <a:p>
            <a:r>
              <a:rPr lang="en-CA" dirty="0"/>
              <a:t>AZR established under federal aeronautics act (height restrictions, etc.)</a:t>
            </a:r>
          </a:p>
          <a:p>
            <a:endParaRPr lang="en-CA" dirty="0"/>
          </a:p>
          <a:p>
            <a:r>
              <a:rPr lang="en-CA" dirty="0"/>
              <a:t>AOA based on noise contours (NEF): no sensitive land uses within AOA, with some exceptions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88CB92-811D-10C6-1321-AE54392EA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229" y="1982223"/>
            <a:ext cx="4797509" cy="46975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6154B2-3347-9CFD-74DA-59CAC189A2DF}"/>
              </a:ext>
            </a:extLst>
          </p:cNvPr>
          <p:cNvSpPr txBox="1"/>
          <p:nvPr/>
        </p:nvSpPr>
        <p:spPr>
          <a:xfrm>
            <a:off x="10944368" y="1982223"/>
            <a:ext cx="1092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800" dirty="0"/>
              <a:t>Source: GTAA</a:t>
            </a:r>
          </a:p>
        </p:txBody>
      </p:sp>
    </p:spTree>
    <p:extLst>
      <p:ext uri="{BB962C8B-B14F-4D97-AF65-F5344CB8AC3E}">
        <p14:creationId xmlns:p14="http://schemas.microsoft.com/office/powerpoint/2010/main" val="1338491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B8A08-7209-F2BA-BB83-AD66033C6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2E62DE5-4DF5-E81E-9C0F-34AC22ABA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013" y="1767324"/>
            <a:ext cx="4623369" cy="50323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5EEBA5-FE02-C736-562D-E33713F86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Case Study: </a:t>
            </a:r>
            <a:br>
              <a:rPr lang="en-CA" b="1" dirty="0"/>
            </a:br>
            <a:r>
              <a:rPr lang="en-CA" b="1" dirty="0"/>
              <a:t>Toronto Pearson International Airport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66202-4061-4483-FEAF-1543358A8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6392333" cy="4854575"/>
          </a:xfrm>
        </p:spPr>
        <p:txBody>
          <a:bodyPr>
            <a:normAutofit/>
          </a:bodyPr>
          <a:lstStyle/>
          <a:p>
            <a:r>
              <a:rPr lang="en-CA" dirty="0"/>
              <a:t>In 2023, MMAH issued a MZO to permit mixed-use commercial/ residential of up to 50 storeys for two properties in Mississauga.</a:t>
            </a:r>
          </a:p>
          <a:p>
            <a:r>
              <a:rPr lang="en-CA" dirty="0"/>
              <a:t>5645 Hurontario St. was in conflict with:</a:t>
            </a:r>
          </a:p>
          <a:p>
            <a:pPr lvl="1"/>
            <a:r>
              <a:rPr lang="en-CA" dirty="0"/>
              <a:t>AZR (height restriction);</a:t>
            </a:r>
          </a:p>
          <a:p>
            <a:pPr lvl="1"/>
            <a:r>
              <a:rPr lang="en-CA" dirty="0"/>
              <a:t>AOA (within 30 NEF contour);</a:t>
            </a:r>
          </a:p>
          <a:p>
            <a:pPr lvl="1"/>
            <a:r>
              <a:rPr lang="en-CA" dirty="0"/>
              <a:t>Mississauga OP (supporting AOA)</a:t>
            </a:r>
          </a:p>
          <a:p>
            <a:r>
              <a:rPr lang="en-CA" dirty="0"/>
              <a:t>Removed but important to stay vigilant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4933-195C-7C29-F277-485E4BEDF648}"/>
              </a:ext>
            </a:extLst>
          </p:cNvPr>
          <p:cNvSpPr txBox="1"/>
          <p:nvPr/>
        </p:nvSpPr>
        <p:spPr>
          <a:xfrm>
            <a:off x="11023865" y="6581904"/>
            <a:ext cx="1092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800" dirty="0"/>
              <a:t>Source: GTAA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B7C29F3-40E1-2501-B3F2-2744D203EA37}"/>
              </a:ext>
            </a:extLst>
          </p:cNvPr>
          <p:cNvCxnSpPr>
            <a:cxnSpLocks/>
          </p:cNvCxnSpPr>
          <p:nvPr/>
        </p:nvCxnSpPr>
        <p:spPr>
          <a:xfrm flipH="1" flipV="1">
            <a:off x="8496302" y="4746628"/>
            <a:ext cx="204258" cy="5535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36EC322-3B6F-DD03-E44A-3A32EDA35475}"/>
              </a:ext>
            </a:extLst>
          </p:cNvPr>
          <p:cNvSpPr txBox="1"/>
          <p:nvPr/>
        </p:nvSpPr>
        <p:spPr>
          <a:xfrm>
            <a:off x="8598431" y="5291672"/>
            <a:ext cx="1242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5645 Hurontario St.</a:t>
            </a:r>
          </a:p>
        </p:txBody>
      </p:sp>
    </p:spTree>
    <p:extLst>
      <p:ext uri="{BB962C8B-B14F-4D97-AF65-F5344CB8AC3E}">
        <p14:creationId xmlns:p14="http://schemas.microsoft.com/office/powerpoint/2010/main" val="260679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43A7-F39F-915C-7A36-88CA940D9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59B29B-728F-C4BE-A483-3D305E681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763" y="1825625"/>
            <a:ext cx="4990975" cy="48834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154C1A-023E-3BB2-D61F-84E9F3FC6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Case Study: </a:t>
            </a:r>
            <a:br>
              <a:rPr lang="en-CA" b="1" dirty="0"/>
            </a:br>
            <a:r>
              <a:rPr lang="en-CA" b="1" dirty="0"/>
              <a:t>Calgary International Airport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6E3BF-4296-9BEB-EA7F-3F7392E24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06976" cy="4351338"/>
          </a:xfrm>
        </p:spPr>
        <p:txBody>
          <a:bodyPr>
            <a:normAutofit/>
          </a:bodyPr>
          <a:lstStyle/>
          <a:p>
            <a:r>
              <a:rPr lang="en-CA" dirty="0"/>
              <a:t>Calgary Airport Vicinity Protection Area (AVPA): restricts sensitive land uses within certain NEF areas </a:t>
            </a:r>
            <a:br>
              <a:rPr lang="en-CA" dirty="0"/>
            </a:br>
            <a:endParaRPr lang="en-CA" dirty="0"/>
          </a:p>
          <a:p>
            <a:r>
              <a:rPr lang="en-CA" dirty="0"/>
              <a:t>AVPA amended in 2021 via MO after collaboration:</a:t>
            </a:r>
          </a:p>
          <a:p>
            <a:pPr lvl="1"/>
            <a:r>
              <a:rPr lang="en-CA" dirty="0"/>
              <a:t>Certain intensification for select communities in 30-35 NEF (2019)</a:t>
            </a:r>
          </a:p>
          <a:p>
            <a:pPr lvl="1"/>
            <a:r>
              <a:rPr lang="en-CA" dirty="0"/>
              <a:t>Places of Worship and Auditoriums permitted in 45 NEF (2021)</a:t>
            </a:r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6D3222-A14F-43FD-7248-102F7C130109}"/>
              </a:ext>
            </a:extLst>
          </p:cNvPr>
          <p:cNvSpPr txBox="1"/>
          <p:nvPr/>
        </p:nvSpPr>
        <p:spPr>
          <a:xfrm>
            <a:off x="10414002" y="6531014"/>
            <a:ext cx="17074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800" dirty="0"/>
              <a:t>Source: City of Calgary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C833149-EA20-D2CD-C81A-071B2F9B75AA}"/>
              </a:ext>
            </a:extLst>
          </p:cNvPr>
          <p:cNvCxnSpPr>
            <a:cxnSpLocks/>
          </p:cNvCxnSpPr>
          <p:nvPr/>
        </p:nvCxnSpPr>
        <p:spPr>
          <a:xfrm>
            <a:off x="8700560" y="5587277"/>
            <a:ext cx="545040" cy="578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736239F-0A87-2974-4763-40E194AB9DF4}"/>
              </a:ext>
            </a:extLst>
          </p:cNvPr>
          <p:cNvSpPr txBox="1"/>
          <p:nvPr/>
        </p:nvSpPr>
        <p:spPr>
          <a:xfrm>
            <a:off x="7522002" y="5435037"/>
            <a:ext cx="1242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VISTA HEIGHTS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1575D4-967A-3EEC-F5AA-AE7F48FB0666}"/>
              </a:ext>
            </a:extLst>
          </p:cNvPr>
          <p:cNvSpPr txBox="1"/>
          <p:nvPr/>
        </p:nvSpPr>
        <p:spPr>
          <a:xfrm>
            <a:off x="7875273" y="5853323"/>
            <a:ext cx="1242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INGLEWOOD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7336502-B61F-4900-63FD-A5CAA36D8888}"/>
              </a:ext>
            </a:extLst>
          </p:cNvPr>
          <p:cNvCxnSpPr>
            <a:cxnSpLocks/>
          </p:cNvCxnSpPr>
          <p:nvPr/>
        </p:nvCxnSpPr>
        <p:spPr>
          <a:xfrm>
            <a:off x="8870950" y="6013450"/>
            <a:ext cx="463550" cy="5995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993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2A5B3-BB7B-E283-BA70-0700BC780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31796-5377-C8BF-5B75-C0436622B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Technology and Safeguarding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8F21F-B368-31C6-25E6-D0F255FD1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61100" cy="4351338"/>
          </a:xfrm>
        </p:spPr>
        <p:txBody>
          <a:bodyPr>
            <a:normAutofit lnSpcReduction="10000"/>
          </a:bodyPr>
          <a:lstStyle/>
          <a:p>
            <a:r>
              <a:rPr lang="en-CA" dirty="0"/>
              <a:t>Advancements in:</a:t>
            </a:r>
          </a:p>
          <a:p>
            <a:pPr lvl="1"/>
            <a:r>
              <a:rPr lang="en-CA" dirty="0"/>
              <a:t>Air traffic management</a:t>
            </a:r>
          </a:p>
          <a:p>
            <a:pPr lvl="2"/>
            <a:r>
              <a:rPr lang="en-CA" dirty="0"/>
              <a:t>Navigation and approach for landing</a:t>
            </a:r>
          </a:p>
          <a:p>
            <a:pPr lvl="1"/>
            <a:r>
              <a:rPr lang="en-CA" dirty="0"/>
              <a:t>Aircraft design</a:t>
            </a:r>
          </a:p>
          <a:p>
            <a:pPr lvl="2"/>
            <a:r>
              <a:rPr lang="en-CA" dirty="0"/>
              <a:t>Quieter engines</a:t>
            </a:r>
          </a:p>
          <a:p>
            <a:pPr lvl="2"/>
            <a:r>
              <a:rPr lang="en-CA" dirty="0"/>
              <a:t>Increased aerodynamics</a:t>
            </a:r>
          </a:p>
          <a:p>
            <a:r>
              <a:rPr lang="en-CA" dirty="0"/>
              <a:t>Vulnerability and gaps in safeguarding</a:t>
            </a:r>
            <a:br>
              <a:rPr lang="en-CA" dirty="0"/>
            </a:br>
            <a:endParaRPr lang="en-CA" dirty="0"/>
          </a:p>
          <a:p>
            <a:r>
              <a:rPr lang="en-CA" dirty="0"/>
              <a:t>Important to maintain safeguarding but potential future opportunities (e.g., Calgary case study)</a:t>
            </a:r>
          </a:p>
          <a:p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3B2F90-A0B6-1434-EA0D-EAC59C874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816" y="1821948"/>
            <a:ext cx="3923413" cy="2424835"/>
          </a:xfrm>
          <a:prstGeom prst="rect">
            <a:avLst/>
          </a:prstGeom>
        </p:spPr>
      </p:pic>
      <p:pic>
        <p:nvPicPr>
          <p:cNvPr id="6" name="Picture 5" descr="An airplane taking off from runway&#10;&#10;AI-generated content may be incorrect.">
            <a:extLst>
              <a:ext uri="{FF2B5EF4-FFF2-40B4-BE49-F238E27FC236}">
                <a16:creationId xmlns:a16="http://schemas.microsoft.com/office/drawing/2014/main" id="{236505E2-BD33-F3E9-C814-C372349BD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53" b="29210"/>
          <a:stretch/>
        </p:blipFill>
        <p:spPr>
          <a:xfrm>
            <a:off x="8111816" y="4378043"/>
            <a:ext cx="3923413" cy="23747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4A5F3D-D94A-D859-AD70-115DC5927398}"/>
              </a:ext>
            </a:extLst>
          </p:cNvPr>
          <p:cNvSpPr txBox="1"/>
          <p:nvPr/>
        </p:nvSpPr>
        <p:spPr>
          <a:xfrm>
            <a:off x="10395149" y="4087901"/>
            <a:ext cx="17074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800" dirty="0"/>
              <a:t>Source: Sonitus Systems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1342DF-7784-DC88-0B4B-BE23CBACB7E8}"/>
              </a:ext>
            </a:extLst>
          </p:cNvPr>
          <p:cNvSpPr txBox="1"/>
          <p:nvPr/>
        </p:nvSpPr>
        <p:spPr>
          <a:xfrm>
            <a:off x="10403240" y="6564592"/>
            <a:ext cx="17074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800" dirty="0">
                <a:solidFill>
                  <a:schemeClr val="bg1"/>
                </a:solidFill>
              </a:rPr>
              <a:t>Source: Ilyas </a:t>
            </a:r>
            <a:r>
              <a:rPr lang="en-CA" sz="800" dirty="0" err="1">
                <a:solidFill>
                  <a:schemeClr val="bg1"/>
                </a:solidFill>
              </a:rPr>
              <a:t>Dautov</a:t>
            </a:r>
            <a:r>
              <a:rPr lang="en-CA" sz="800" dirty="0">
                <a:solidFill>
                  <a:schemeClr val="bg1"/>
                </a:solidFill>
              </a:rPr>
              <a:t> (</a:t>
            </a:r>
            <a:r>
              <a:rPr lang="en-CA" sz="800" dirty="0" err="1">
                <a:solidFill>
                  <a:schemeClr val="bg1"/>
                </a:solidFill>
              </a:rPr>
              <a:t>Unsplash</a:t>
            </a:r>
            <a:r>
              <a:rPr lang="en-CA" sz="8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5703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84582-6BE7-E90D-CCDC-858328792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46463-B290-1A45-C218-7BFEC8183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Where do we go from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D8FD8-4585-5F07-A965-526C9072F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Close collaboration between planners</a:t>
            </a:r>
          </a:p>
          <a:p>
            <a:pPr lvl="1"/>
            <a:r>
              <a:rPr lang="en-CA" dirty="0"/>
              <a:t>Aviation/airport planners, </a:t>
            </a:r>
          </a:p>
          <a:p>
            <a:pPr lvl="1"/>
            <a:r>
              <a:rPr lang="en-CA" dirty="0"/>
              <a:t>Land use/development planners, </a:t>
            </a:r>
          </a:p>
          <a:p>
            <a:pPr lvl="1"/>
            <a:r>
              <a:rPr lang="en-CA" dirty="0"/>
              <a:t>Transportation planners, etc.</a:t>
            </a:r>
            <a:br>
              <a:rPr lang="en-CA" dirty="0"/>
            </a:br>
            <a:endParaRPr lang="en-CA" dirty="0"/>
          </a:p>
          <a:p>
            <a:r>
              <a:rPr lang="en-CA" dirty="0"/>
              <a:t>Balancing of needs in public interest</a:t>
            </a:r>
            <a:br>
              <a:rPr lang="en-CA" dirty="0"/>
            </a:br>
            <a:endParaRPr lang="en-CA" dirty="0"/>
          </a:p>
          <a:p>
            <a:r>
              <a:rPr lang="en-CA" dirty="0"/>
              <a:t>Safeguarding tools and collaboration</a:t>
            </a:r>
          </a:p>
          <a:p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2701F3-A069-DD7A-9F9E-6F04E3EDA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712" y="1825625"/>
            <a:ext cx="3815588" cy="38155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4703BD-ADA3-4C53-EC97-B2191D3C0FEB}"/>
              </a:ext>
            </a:extLst>
          </p:cNvPr>
          <p:cNvSpPr txBox="1"/>
          <p:nvPr/>
        </p:nvSpPr>
        <p:spPr>
          <a:xfrm>
            <a:off x="10039311" y="5454050"/>
            <a:ext cx="17074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800" dirty="0"/>
              <a:t>Source: MIT</a:t>
            </a:r>
          </a:p>
        </p:txBody>
      </p:sp>
    </p:spTree>
    <p:extLst>
      <p:ext uri="{BB962C8B-B14F-4D97-AF65-F5344CB8AC3E}">
        <p14:creationId xmlns:p14="http://schemas.microsoft.com/office/powerpoint/2010/main" val="1661221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87BBD-F542-2619-8D73-8DB08F9C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irplane flying in the sky&#10;&#10;AI-generated content may be incorrect.">
            <a:extLst>
              <a:ext uri="{FF2B5EF4-FFF2-40B4-BE49-F238E27FC236}">
                <a16:creationId xmlns:a16="http://schemas.microsoft.com/office/drawing/2014/main" id="{4D494C59-1799-539A-FE57-8890E5A58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22"/>
          <a:stretch/>
        </p:blipFill>
        <p:spPr>
          <a:xfrm>
            <a:off x="0" y="0"/>
            <a:ext cx="12192000" cy="69381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DBAA3E-33D4-65D6-97C8-D9BF23C46C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5535" y="238803"/>
            <a:ext cx="9144000" cy="2387600"/>
          </a:xfrm>
        </p:spPr>
        <p:txBody>
          <a:bodyPr>
            <a:normAutofit/>
          </a:bodyPr>
          <a:lstStyle/>
          <a:p>
            <a:pPr algn="r"/>
            <a:r>
              <a:rPr lang="en-CA" sz="4800" b="1" dirty="0"/>
              <a:t>Thank you!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575882-7B28-F082-98BE-654CFA33A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386" y="2848760"/>
            <a:ext cx="962797" cy="9627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21DA05-BFD6-99A5-DCDD-EEC26BF7C6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524" y="2738348"/>
            <a:ext cx="1709256" cy="13207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2E2E03-4EB9-C26A-5515-56748A27596A}"/>
              </a:ext>
            </a:extLst>
          </p:cNvPr>
          <p:cNvSpPr txBox="1"/>
          <p:nvPr/>
        </p:nvSpPr>
        <p:spPr>
          <a:xfrm>
            <a:off x="0" y="6651703"/>
            <a:ext cx="1602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OregonLive</a:t>
            </a:r>
          </a:p>
        </p:txBody>
      </p:sp>
    </p:spTree>
    <p:extLst>
      <p:ext uri="{BB962C8B-B14F-4D97-AF65-F5344CB8AC3E}">
        <p14:creationId xmlns:p14="http://schemas.microsoft.com/office/powerpoint/2010/main" val="3024040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475</Words>
  <Application>Microsoft Office PowerPoint</Application>
  <PresentationFormat>Widescreen</PresentationFormat>
  <Paragraphs>79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Safeguarding Canada’s Airports</vt:lpstr>
      <vt:lpstr>Airports: Why are they so important?</vt:lpstr>
      <vt:lpstr>A Note on Jurisdiction in Aeronautics</vt:lpstr>
      <vt:lpstr>Safeguarding: What is it?</vt:lpstr>
      <vt:lpstr>Case Study:  Toronto Pearson International Airport</vt:lpstr>
      <vt:lpstr>Case Study:  Toronto Pearson International Airport</vt:lpstr>
      <vt:lpstr>Case Study:  Calgary International Airport</vt:lpstr>
      <vt:lpstr>Technology and Safeguarding</vt:lpstr>
      <vt:lpstr>Where do we go from here?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Natalia Lee Ho</dc:creator>
  <cp:lastModifiedBy>Wendy Vance</cp:lastModifiedBy>
  <cp:revision>2</cp:revision>
  <dcterms:created xsi:type="dcterms:W3CDTF">2025-04-30T02:49:39Z</dcterms:created>
  <dcterms:modified xsi:type="dcterms:W3CDTF">2025-04-30T12:56:23Z</dcterms:modified>
</cp:coreProperties>
</file>