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notesMasterIdLst>
    <p:notesMasterId r:id="rId22"/>
  </p:notesMasterIdLst>
  <p:handoutMasterIdLst>
    <p:handoutMasterId r:id="rId23"/>
  </p:handoutMasterIdLst>
  <p:sldIdLst>
    <p:sldId id="851" r:id="rId2"/>
    <p:sldId id="883" r:id="rId3"/>
    <p:sldId id="865" r:id="rId4"/>
    <p:sldId id="867" r:id="rId5"/>
    <p:sldId id="854" r:id="rId6"/>
    <p:sldId id="820" r:id="rId7"/>
    <p:sldId id="868" r:id="rId8"/>
    <p:sldId id="869" r:id="rId9"/>
    <p:sldId id="870" r:id="rId10"/>
    <p:sldId id="871" r:id="rId11"/>
    <p:sldId id="872" r:id="rId12"/>
    <p:sldId id="826" r:id="rId13"/>
    <p:sldId id="877" r:id="rId14"/>
    <p:sldId id="873" r:id="rId15"/>
    <p:sldId id="857" r:id="rId16"/>
    <p:sldId id="874" r:id="rId17"/>
    <p:sldId id="881" r:id="rId18"/>
    <p:sldId id="832" r:id="rId19"/>
    <p:sldId id="885" r:id="rId20"/>
    <p:sldId id="882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D543F86A-90D0-5C41-B9EA-D77F130FA669}">
          <p14:sldIdLst>
            <p14:sldId id="851"/>
            <p14:sldId id="883"/>
            <p14:sldId id="865"/>
            <p14:sldId id="867"/>
            <p14:sldId id="854"/>
          </p14:sldIdLst>
        </p14:section>
        <p14:section name="Modelling Results" id="{A234B33A-90D4-CE4B-8C3C-C12B5A977550}">
          <p14:sldIdLst>
            <p14:sldId id="820"/>
            <p14:sldId id="868"/>
            <p14:sldId id="869"/>
            <p14:sldId id="870"/>
            <p14:sldId id="871"/>
            <p14:sldId id="872"/>
          </p14:sldIdLst>
        </p14:section>
        <p14:section name="Challenges and opportunities" id="{517F3917-E110-FB40-8A52-320331AA378E}">
          <p14:sldIdLst>
            <p14:sldId id="826"/>
            <p14:sldId id="877"/>
            <p14:sldId id="873"/>
            <p14:sldId id="857"/>
            <p14:sldId id="874"/>
            <p14:sldId id="881"/>
          </p14:sldIdLst>
        </p14:section>
        <p14:section name="Conclusions and Recommendations" id="{A2597CF8-92DC-BF4C-A417-10B6103F42AF}">
          <p14:sldIdLst>
            <p14:sldId id="832"/>
            <p14:sldId id="885"/>
            <p14:sldId id="8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EC1D43-D03C-41FB-D40F-8AFEAB8302A1}" name="Julian Hernandez" initials="JH" userId="aea8725632420889" providerId="Windows Live"/>
  <p188:author id="{95582667-6102-27E7-ED8E-01A166EB4B6B}" name="Guest User" initials="GU" userId="Guest User" providerId="Windows Live"/>
  <p188:author id="{7D5FC5AB-3C91-D443-0F1E-F5814398FC52}" name="Ryan Ness" initials="RN" userId="455a5556c94805eb" providerId="Windows Live"/>
  <p188:author id="{F50474E0-3420-FF36-FE13-954038E8A3E4}" name="Francis Gagnon | Voilà" initials="FG" userId="46015900a325a84f" providerId="Windows Live"/>
  <p188:author id="{F153A2E4-5883-A422-040C-787B444590FC}" name="Estelle Villemin" initials="EV" userId="16cd022249fe535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Bugden" initials="EB" lastIdx="3" clrIdx="0">
    <p:extLst>
      <p:ext uri="{19B8F6BF-5375-455C-9EA6-DF929625EA0E}">
        <p15:presenceInfo xmlns:p15="http://schemas.microsoft.com/office/powerpoint/2012/main" userId="S-1-5-21-3550776208-107228913-3499143532-1111" providerId="AD"/>
      </p:ext>
    </p:extLst>
  </p:cmAuthor>
  <p:cmAuthor id="2" name="Estelle Villemin" initials="EV" lastIdx="1" clrIdx="1">
    <p:extLst>
      <p:ext uri="{19B8F6BF-5375-455C-9EA6-DF929625EA0E}">
        <p15:presenceInfo xmlns:p15="http://schemas.microsoft.com/office/powerpoint/2012/main" userId="16cd022249fe535e" providerId="Windows Live"/>
      </p:ext>
    </p:extLst>
  </p:cmAuthor>
  <p:cmAuthor id="3" name="Francis Gagnon" initials="FG" lastIdx="4" clrIdx="2">
    <p:extLst>
      <p:ext uri="{19B8F6BF-5375-455C-9EA6-DF929625EA0E}">
        <p15:presenceInfo xmlns:p15="http://schemas.microsoft.com/office/powerpoint/2012/main" userId="Francis Gagn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F63"/>
    <a:srgbClr val="97ADC0"/>
    <a:srgbClr val="E89056"/>
    <a:srgbClr val="E38343"/>
    <a:srgbClr val="C6E0FA"/>
    <a:srgbClr val="C7E1F9"/>
    <a:srgbClr val="E79056"/>
    <a:srgbClr val="B4D4F4"/>
    <a:srgbClr val="053F63"/>
    <a:srgbClr val="F1B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8"/>
    <p:restoredTop sz="75791" autoAdjust="0"/>
  </p:normalViewPr>
  <p:slideViewPr>
    <p:cSldViewPr snapToGrid="0">
      <p:cViewPr varScale="1">
        <p:scale>
          <a:sx n="56" d="100"/>
          <a:sy n="56" d="100"/>
        </p:scale>
        <p:origin x="9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C8458F-1080-C601-5DE9-827C05C5CB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atoshi" pitchFamily="2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404901-B115-D116-C29A-C75C052C19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4A18C-8AAD-AA49-B2A9-DF43E5B668F6}" type="datetimeFigureOut">
              <a:rPr lang="en-US">
                <a:latin typeface="Satoshi" pitchFamily="2" charset="77"/>
              </a:rPr>
              <a:t>3/27/2025</a:t>
            </a:fld>
            <a:endParaRPr lang="en-US">
              <a:latin typeface="Satoshi" pitchFamily="2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A7BAA3-C6E9-74ED-6DE0-14EEA55D6D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Satoshi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1A084-ECA3-11BE-9D50-43A7785BA9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767F7-2EF8-E74D-B004-4B3C402C7DD5}" type="slidenum">
              <a:rPr>
                <a:latin typeface="Satoshi" pitchFamily="2" charset="77"/>
              </a:rPr>
              <a:t>‹#›</a:t>
            </a:fld>
            <a:endParaRPr lang="en-US">
              <a:latin typeface="Satoshi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32935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atoshi" pitchFamily="2" charset="77"/>
              </a:defRPr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atoshi" pitchFamily="2" charset="77"/>
              </a:defRPr>
            </a:lvl1pPr>
          </a:lstStyle>
          <a:p>
            <a:fld id="{5C27A864-AC43-0F4D-87E8-22FBFA4BD803}" type="datetimeFigureOut">
              <a:rPr lang="en-US"/>
              <a:pPr/>
              <a:t>3/27/2025</a:t>
            </a:fld>
            <a:endParaRPr lang="en-CA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atoshi" pitchFamily="2" charset="77"/>
              </a:defRPr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atoshi" pitchFamily="2" charset="77"/>
              </a:defRPr>
            </a:lvl1pPr>
          </a:lstStyle>
          <a:p>
            <a:fld id="{AD60E049-2992-6543-9502-100253959B14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202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atoshi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atoshi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atoshi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atoshi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atoshi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4F7D-37F8-4E94-AAB8-58699511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24A20-4222-17FE-51C7-5DEE37774E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BC2C1-F43C-D486-92D5-ADFA9FECC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83ED8-E92F-1346-CC4C-937072EA7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3950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D1AC7-AFD7-1B10-ABCF-65255201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5C607-F781-B9ED-F52F-95CA2C249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D59CE-2D16-AC8B-55D7-772E88471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6202B-89F1-5382-CA68-42ED95CB9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6710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96C66-CA5F-9B81-831B-2FAD78369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AED4B-E146-0CCD-3C10-085697C99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66BD50-1CD5-2885-6B75-EEAEE84F0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D30E6-1E74-94E4-EE9C-088BE11CC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563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1423F-BE74-AB1A-13D0-327650B68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0B6088-1D92-1110-4DEB-EFE6FADC2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9100AE-2F93-159C-BFA5-95F27E28B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0DE19-B1FD-00E0-6FA3-E6CAB715A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4619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7648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7206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0054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238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012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013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5299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B329A-70D0-718A-C065-0F52181BA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7355A4-C159-32E9-1210-6F07A807E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324F6-C719-B61C-331B-EE0AC742A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70E54-0950-6D58-8705-F8A3C8BE3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347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7F3E3-D799-CB8B-CCEB-947BC0877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23B08-49CD-F80B-BC5C-7E2EA1D63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29657D-3B79-2E04-D010-EB7202701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540F3-7EE0-04A7-8757-841CCD510E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396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BE3B-48E3-B428-E752-7AAC6F06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AE076-3E9E-F650-FF8A-AAD68C5C5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A35EA-9C0C-9137-5C9C-C529328AA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B41A2-5D10-E05A-E20A-9CCBA150E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314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342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CBFD-F8F9-C9BA-6597-B3305010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16648-4A6F-3A66-DAC2-F8CF03C85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7D6D8-4655-BF88-2932-E23F308E6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28FA6-C574-1814-1744-A10799D058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0E049-2992-6543-9502-100253959B14}" type="slidenum">
              <a:rPr lang="en-CA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331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56B028C-B34F-FEA3-4B38-68819FE8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8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/>
              <a:t>Modifier le style du titre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2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2BD4E1-1FE7-3485-FF29-DA9E7A3FB9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" r="8"/>
          <a:stretch/>
        </p:blipFill>
        <p:spPr>
          <a:xfrm>
            <a:off x="0" y="0"/>
            <a:ext cx="1219007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046D47-1D54-DC21-8202-A4CB342336B2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40E4D-7D81-9412-0673-171C84222E60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tx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tx1"/>
              </a:solidFill>
              <a:latin typeface="Satoshi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E54AD0-C85E-B62B-2789-1A6BE4C28E04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C46870E9-CE9E-1378-4DA2-D7DDE3522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8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/>
              <a:t>Modifier le style du titre</a:t>
            </a:r>
            <a:endParaRPr lang="en-CA"/>
          </a:p>
        </p:txBody>
      </p:sp>
      <p:pic>
        <p:nvPicPr>
          <p:cNvPr id="2" name="Picture 1" descr="A logo with a number&#10;&#10;Description automatically generated">
            <a:extLst>
              <a:ext uri="{FF2B5EF4-FFF2-40B4-BE49-F238E27FC236}">
                <a16:creationId xmlns:a16="http://schemas.microsoft.com/office/drawing/2014/main" id="{AF05D945-9E9B-3FA7-FB72-A0A553A55C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038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9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ommend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56B028C-B34F-FEA3-4B38-68819FE8B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274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32BD1D-2659-5ACF-CFCA-98DFF2BACDF7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3ECFD-0ED5-2515-390A-4C3505AEFBFF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tx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tx1"/>
              </a:solidFill>
              <a:latin typeface="Satoshi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D216AA-9A52-8B5E-B24A-8EEC7D078CCC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6" name="Picture 5" descr="A logo with a number&#10;&#10;Description automatically generated">
            <a:extLst>
              <a:ext uri="{FF2B5EF4-FFF2-40B4-BE49-F238E27FC236}">
                <a16:creationId xmlns:a16="http://schemas.microsoft.com/office/drawing/2014/main" id="{B955B44D-9320-DEEE-CA8F-FC2EA97B7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038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42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56B028C-B34F-FEA3-4B38-68819FE8B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274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32BD1D-2659-5ACF-CFCA-98DFF2BACDF7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rgbClr val="043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3ECFD-0ED5-2515-390A-4C3505AEFBFF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bg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bg1"/>
              </a:solidFill>
              <a:latin typeface="Satoshi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D216AA-9A52-8B5E-B24A-8EEC7D078CCC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3DB0C1-F106-CEDF-E40E-8E87BF1854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" r="45"/>
          <a:stretch/>
        </p:blipFill>
        <p:spPr>
          <a:xfrm>
            <a:off x="131038" y="6198086"/>
            <a:ext cx="494218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310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C3AF37-3919-C65F-F725-E8EEE6694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614" b="5614"/>
          <a:stretch/>
        </p:blipFill>
        <p:spPr>
          <a:xfrm>
            <a:off x="0" y="0"/>
            <a:ext cx="12183116" cy="6083559"/>
          </a:xfrm>
          <a:prstGeom prst="rect">
            <a:avLst/>
          </a:prstGeom>
        </p:spPr>
      </p:pic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2B677B74-64AD-2345-ADA2-5261219E8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274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5F4936-B67F-2187-B92E-4425F9EB1E8B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9595A8-BD14-283A-6A1E-AF2E6D3C850A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tx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tx1"/>
              </a:solidFill>
              <a:latin typeface="Satoshi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958B40-DD30-F86A-40DB-5364EF8DB6F1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15" name="Picture 14" descr="A logo with a number&#10;&#10;Description automatically generated">
            <a:extLst>
              <a:ext uri="{FF2B5EF4-FFF2-40B4-BE49-F238E27FC236}">
                <a16:creationId xmlns:a16="http://schemas.microsoft.com/office/drawing/2014/main" id="{6992E76D-38FB-087E-CADF-EB795CDE6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038" y="6198086"/>
            <a:ext cx="494659" cy="534408"/>
          </a:xfrm>
          <a:prstGeom prst="rect">
            <a:avLst/>
          </a:prstGeom>
        </p:spPr>
      </p:pic>
      <p:pic>
        <p:nvPicPr>
          <p:cNvPr id="16" name="Picture 15" descr="A yellow box with a white arrow&#10;&#10;Description automatically generated">
            <a:extLst>
              <a:ext uri="{FF2B5EF4-FFF2-40B4-BE49-F238E27FC236}">
                <a16:creationId xmlns:a16="http://schemas.microsoft.com/office/drawing/2014/main" id="{CCEC268B-E022-FD64-AA3E-393087EBE9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58362" y="4697754"/>
            <a:ext cx="13589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81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p+challenge 0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9B4DC58-DABF-BA5B-C31E-CE76F66CD1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" r="12"/>
          <a:stretch/>
        </p:blipFill>
        <p:spPr>
          <a:xfrm flipH="1">
            <a:off x="-1267189" y="-483675"/>
            <a:ext cx="10222930" cy="70372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6FBA14-3D1C-6F83-A42F-9FCC2BAE40E7}"/>
              </a:ext>
            </a:extLst>
          </p:cNvPr>
          <p:cNvSpPr/>
          <p:nvPr userDrawn="1"/>
        </p:nvSpPr>
        <p:spPr>
          <a:xfrm>
            <a:off x="0" y="5393410"/>
            <a:ext cx="12218171" cy="7857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0"/>
                </a:schemeClr>
              </a:gs>
              <a:gs pos="87000">
                <a:schemeClr val="bg1">
                  <a:lumMod val="95000"/>
                  <a:alpha val="51435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08F92EE-35D1-55B2-920E-8590B8D4ED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28" r="14061"/>
          <a:stretch/>
        </p:blipFill>
        <p:spPr>
          <a:xfrm rot="21288908">
            <a:off x="6869460" y="3255827"/>
            <a:ext cx="5493305" cy="2931892"/>
          </a:xfrm>
          <a:prstGeom prst="rect">
            <a:avLst/>
          </a:prstGeom>
          <a:effectLst>
            <a:outerShdw blurRad="244225" dist="38100" dir="2700000" algn="tl" rotWithShape="0">
              <a:schemeClr val="tx1">
                <a:alpha val="10000"/>
              </a:scheme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046D47-1D54-DC21-8202-A4CB342336B2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40E4D-7D81-9412-0673-171C84222E60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tx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tx1"/>
              </a:solidFill>
              <a:latin typeface="Satoshi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E54AD0-C85E-B62B-2789-1A6BE4C28E04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sp>
        <p:nvSpPr>
          <p:cNvPr id="5" name="Espace réservé du titre 1">
            <a:extLst>
              <a:ext uri="{FF2B5EF4-FFF2-40B4-BE49-F238E27FC236}">
                <a16:creationId xmlns:a16="http://schemas.microsoft.com/office/drawing/2014/main" id="{3D5190BA-F6D3-0B25-89AA-48ABC0A77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8" y="504956"/>
            <a:ext cx="5426005" cy="20519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pic>
        <p:nvPicPr>
          <p:cNvPr id="3" name="Picture 2" descr="A logo with a number&#10;&#10;Description automatically generated">
            <a:extLst>
              <a:ext uri="{FF2B5EF4-FFF2-40B4-BE49-F238E27FC236}">
                <a16:creationId xmlns:a16="http://schemas.microsoft.com/office/drawing/2014/main" id="{A54B0815-133E-2863-54D9-AA4B45396E9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1038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165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gures-floo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5849073E-7B25-194B-DE06-933391F9E6FC}"/>
              </a:ext>
            </a:extLst>
          </p:cNvPr>
          <p:cNvSpPr/>
          <p:nvPr userDrawn="1"/>
        </p:nvSpPr>
        <p:spPr>
          <a:xfrm flipH="1">
            <a:off x="196018" y="197056"/>
            <a:ext cx="11995982" cy="6660000"/>
          </a:xfrm>
          <a:prstGeom prst="round1Rect">
            <a:avLst>
              <a:gd name="adj" fmla="val 5015"/>
            </a:avLst>
          </a:prstGeom>
          <a:solidFill>
            <a:srgbClr val="C6E0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accent2"/>
              </a:solidFill>
              <a:latin typeface="Satoshi" pitchFamily="2" charset="77"/>
            </a:endParaRPr>
          </a:p>
        </p:txBody>
      </p:sp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56B028C-B34F-FEA3-4B38-68819FE8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558744"/>
            <a:ext cx="2926080" cy="2294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D84943-B86B-7AC2-B0D4-A371010B533B}"/>
              </a:ext>
            </a:extLst>
          </p:cNvPr>
          <p:cNvSpPr txBox="1"/>
          <p:nvPr userDrawn="1"/>
        </p:nvSpPr>
        <p:spPr>
          <a:xfrm>
            <a:off x="573970" y="6230481"/>
            <a:ext cx="2926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i="0">
                <a:solidFill>
                  <a:schemeClr val="tx1">
                    <a:alpha val="13508"/>
                  </a:schemeClr>
                </a:solidFill>
                <a:latin typeface="Khand SemiBold" pitchFamily="2" charset="77"/>
              </a:rPr>
              <a:t>FLOOD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4F01605-DB63-ACAF-C204-55535BF3FE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018" y="2989080"/>
            <a:ext cx="2870200" cy="3898900"/>
          </a:xfrm>
          <a:prstGeom prst="rect">
            <a:avLst/>
          </a:prstGeom>
        </p:spPr>
      </p:pic>
      <p:pic>
        <p:nvPicPr>
          <p:cNvPr id="3" name="Picture 2" descr="A logo with a number&#10;&#10;Description automatically generated">
            <a:extLst>
              <a:ext uri="{FF2B5EF4-FFF2-40B4-BE49-F238E27FC236}">
                <a16:creationId xmlns:a16="http://schemas.microsoft.com/office/drawing/2014/main" id="{195B3F6F-5ED5-5931-6EEB-473711BCB3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3945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0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s-wildf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28515B50-8F29-378D-96E2-D18719D6A508}"/>
              </a:ext>
            </a:extLst>
          </p:cNvPr>
          <p:cNvSpPr/>
          <p:nvPr userDrawn="1"/>
        </p:nvSpPr>
        <p:spPr>
          <a:xfrm flipH="1">
            <a:off x="196018" y="197056"/>
            <a:ext cx="11995982" cy="6660000"/>
          </a:xfrm>
          <a:prstGeom prst="round1Rect">
            <a:avLst>
              <a:gd name="adj" fmla="val 5015"/>
            </a:avLst>
          </a:prstGeom>
          <a:solidFill>
            <a:srgbClr val="E383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accent2"/>
              </a:solidFill>
              <a:latin typeface="Satoshi" pitchFamily="2" charset="77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9AF88-69C8-E9EE-88B1-97FC3DDF2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018" y="2989080"/>
            <a:ext cx="2870200" cy="3898900"/>
          </a:xfrm>
          <a:prstGeom prst="rect">
            <a:avLst/>
          </a:prstGeom>
        </p:spPr>
      </p:pic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56B028C-B34F-FEA3-4B38-68819FE8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558744"/>
            <a:ext cx="2926080" cy="2294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C84D1E-3094-5161-BEDA-CAF240B5B425}"/>
              </a:ext>
            </a:extLst>
          </p:cNvPr>
          <p:cNvSpPr txBox="1"/>
          <p:nvPr userDrawn="1"/>
        </p:nvSpPr>
        <p:spPr>
          <a:xfrm>
            <a:off x="573970" y="6230481"/>
            <a:ext cx="2926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i="0">
                <a:solidFill>
                  <a:srgbClr val="F1B362"/>
                </a:solidFill>
                <a:latin typeface="Khand SemiBold" pitchFamily="2" charset="77"/>
              </a:rPr>
              <a:t>WILDFIRE</a:t>
            </a:r>
          </a:p>
        </p:txBody>
      </p:sp>
      <p:pic>
        <p:nvPicPr>
          <p:cNvPr id="2" name="Picture 1" descr="A logo with a number&#10;&#10;Description automatically generated">
            <a:extLst>
              <a:ext uri="{FF2B5EF4-FFF2-40B4-BE49-F238E27FC236}">
                <a16:creationId xmlns:a16="http://schemas.microsoft.com/office/drawing/2014/main" id="{0A081196-F1B9-E018-225B-AD3FC027E3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3945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48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backgroun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ECB2843A-0AE0-8736-9533-13AA032D9592}"/>
              </a:ext>
            </a:extLst>
          </p:cNvPr>
          <p:cNvSpPr/>
          <p:nvPr userDrawn="1"/>
        </p:nvSpPr>
        <p:spPr>
          <a:xfrm>
            <a:off x="0" y="197056"/>
            <a:ext cx="11995982" cy="6660000"/>
          </a:xfrm>
          <a:prstGeom prst="round1Rect">
            <a:avLst>
              <a:gd name="adj" fmla="val 5015"/>
            </a:avLst>
          </a:prstGeom>
          <a:solidFill>
            <a:srgbClr val="053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accent2"/>
              </a:solidFill>
              <a:latin typeface="Satoshi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6163BB-F282-0707-DBE3-6B2B6EB9B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" r="45"/>
          <a:stretch/>
        </p:blipFill>
        <p:spPr>
          <a:xfrm>
            <a:off x="131038" y="6198086"/>
            <a:ext cx="494218" cy="5344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37CFA9-B54F-1619-7141-6514AA0006F8}"/>
              </a:ext>
            </a:extLst>
          </p:cNvPr>
          <p:cNvSpPr txBox="1"/>
          <p:nvPr userDrawn="1"/>
        </p:nvSpPr>
        <p:spPr>
          <a:xfrm>
            <a:off x="11123803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bg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bg1"/>
              </a:solidFill>
              <a:latin typeface="Satoshi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66495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over #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4E41B9-939F-AAD0-4F88-3F25738B1B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9" r="9"/>
          <a:stretch/>
        </p:blipFill>
        <p:spPr>
          <a:xfrm>
            <a:off x="0" y="0"/>
            <a:ext cx="12280900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A8A92C1-E1AA-D2FB-2C3A-7BBCF48C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03925" y="1729595"/>
            <a:ext cx="5627243" cy="1974850"/>
          </a:xfrm>
        </p:spPr>
        <p:txBody>
          <a:bodyPr anchor="b">
            <a:normAutofit/>
          </a:bodyPr>
          <a:lstStyle>
            <a:lvl1pPr marL="0" indent="0">
              <a:buNone/>
              <a:defRPr sz="6600" b="1" i="0">
                <a:solidFill>
                  <a:schemeClr val="accent2"/>
                </a:solidFill>
                <a:latin typeface="Khand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8C2633-A24B-1951-D7A6-07A3725A10D4}"/>
              </a:ext>
            </a:extLst>
          </p:cNvPr>
          <p:cNvSpPr txBox="1"/>
          <p:nvPr userDrawn="1"/>
        </p:nvSpPr>
        <p:spPr>
          <a:xfrm>
            <a:off x="104476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A2E741-A048-6A8E-9870-674CCEEE3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5" r="45"/>
          <a:stretch/>
        </p:blipFill>
        <p:spPr>
          <a:xfrm>
            <a:off x="131038" y="6198086"/>
            <a:ext cx="494218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79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over #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4E41B9-939F-AAD0-4F88-3F25738B1B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A8A92C1-E1AA-D2FB-2C3A-7BBCF48C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0775" y="1729595"/>
            <a:ext cx="6420937" cy="1974850"/>
          </a:xfrm>
        </p:spPr>
        <p:txBody>
          <a:bodyPr anchor="b">
            <a:normAutofit/>
          </a:bodyPr>
          <a:lstStyle>
            <a:lvl1pPr marL="0" indent="0">
              <a:buNone/>
              <a:defRPr sz="6600" b="1" i="0">
                <a:solidFill>
                  <a:schemeClr val="accent2"/>
                </a:solidFill>
                <a:latin typeface="Khand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1548E-137A-B7A0-17A3-E1327A0FE334}"/>
              </a:ext>
            </a:extLst>
          </p:cNvPr>
          <p:cNvSpPr txBox="1"/>
          <p:nvPr userDrawn="1"/>
        </p:nvSpPr>
        <p:spPr>
          <a:xfrm>
            <a:off x="104476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B27A8-F05E-874B-9A9C-AD2EA6E55D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5" r="45"/>
          <a:stretch/>
        </p:blipFill>
        <p:spPr>
          <a:xfrm>
            <a:off x="131038" y="6198086"/>
            <a:ext cx="494218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01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cover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F188D7-4123-4557-46D2-4AFBCF69DE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A8A92C1-E1AA-D2FB-2C3A-7BBCF48C1F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3666" y="4980798"/>
            <a:ext cx="3142572" cy="255946"/>
          </a:xfrm>
        </p:spPr>
        <p:txBody>
          <a:bodyPr lIns="36000" tIns="0" rIns="36000" bIns="0" anchor="t">
            <a:noAutofit/>
          </a:bodyPr>
          <a:lstStyle>
            <a:lvl1pPr marL="0" indent="0">
              <a:buNone/>
              <a:defRPr sz="1600" b="1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1C63782A-F666-D855-D7CC-830FC38850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3666" y="5221428"/>
            <a:ext cx="3142572" cy="255946"/>
          </a:xfrm>
        </p:spPr>
        <p:txBody>
          <a:bodyPr lIns="36000" tIns="0" rIns="36000" bIns="0" anchor="t">
            <a:noAutofit/>
          </a:bodyPr>
          <a:lstStyle>
            <a:lvl1pPr marL="0" indent="0">
              <a:buNone/>
              <a:defRPr sz="1600" b="1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27932C7-A322-A9BE-FC62-D27EA74651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3665" y="5712166"/>
            <a:ext cx="3717019" cy="255946"/>
          </a:xfrm>
        </p:spPr>
        <p:txBody>
          <a:bodyPr lIns="36000" tIns="0" rIns="36000" bIns="0" anchor="t">
            <a:noAutofit/>
          </a:bodyPr>
          <a:lstStyle>
            <a:lvl1pPr marL="0" indent="0">
              <a:buNone/>
              <a:defRPr sz="1400" b="0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97329CB-7CD0-338A-BE03-40CA230BC9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03665" y="5920846"/>
            <a:ext cx="3717019" cy="255946"/>
          </a:xfrm>
        </p:spPr>
        <p:txBody>
          <a:bodyPr lIns="36000" tIns="0" rIns="36000" bIns="0" anchor="t">
            <a:noAutofit/>
          </a:bodyPr>
          <a:lstStyle>
            <a:lvl1pPr marL="0" indent="0">
              <a:buNone/>
              <a:defRPr sz="1400" b="0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en-US"/>
              <a:t>Report-shortlink-here.ca</a:t>
            </a:r>
          </a:p>
        </p:txBody>
      </p:sp>
    </p:spTree>
    <p:extLst>
      <p:ext uri="{BB962C8B-B14F-4D97-AF65-F5344CB8AC3E}">
        <p14:creationId xmlns:p14="http://schemas.microsoft.com/office/powerpoint/2010/main" val="1457369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D6D19A5-6CCC-BD7A-A28F-4FC76C53EE4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" r="8"/>
          <a:stretch/>
        </p:blipFill>
        <p:spPr>
          <a:xfrm>
            <a:off x="0" y="0"/>
            <a:ext cx="1219007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E74141-1111-EB83-4623-8794CEA9A8E7}"/>
              </a:ext>
            </a:extLst>
          </p:cNvPr>
          <p:cNvSpPr/>
          <p:nvPr userDrawn="1"/>
        </p:nvSpPr>
        <p:spPr>
          <a:xfrm>
            <a:off x="0" y="6085523"/>
            <a:ext cx="12192000" cy="772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atoshi" pitchFamily="2" charset="77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90EF72-82BE-9986-65C2-83E2B095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8" y="558744"/>
            <a:ext cx="10536236" cy="701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66D576-8AB1-7216-B737-AEEBCFB7B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038" y="1493916"/>
            <a:ext cx="10536236" cy="4103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42F15-7D30-4C14-0D4F-B53E2535F296}"/>
              </a:ext>
            </a:extLst>
          </p:cNvPr>
          <p:cNvSpPr txBox="1"/>
          <p:nvPr userDrawn="1"/>
        </p:nvSpPr>
        <p:spPr>
          <a:xfrm>
            <a:off x="11301038" y="6300041"/>
            <a:ext cx="6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69FE61-7FBA-EC4C-B25A-6E2E6D3EAAA9}" type="slidenum">
              <a:rPr lang="en-US" sz="1600">
                <a:solidFill>
                  <a:schemeClr val="tx1"/>
                </a:solidFill>
                <a:latin typeface="Satoshi" pitchFamily="2" charset="77"/>
              </a:rPr>
              <a:pPr algn="r"/>
              <a:t>‹#›</a:t>
            </a:fld>
            <a:endParaRPr lang="en-US" sz="1600">
              <a:solidFill>
                <a:schemeClr val="tx1"/>
              </a:solidFill>
              <a:latin typeface="Satoshi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BBEA0-8BC7-4E59-7717-6A06CEB2B23E}"/>
              </a:ext>
            </a:extLst>
          </p:cNvPr>
          <p:cNvSpPr txBox="1"/>
          <p:nvPr userDrawn="1"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pic>
        <p:nvPicPr>
          <p:cNvPr id="11" name="Picture 10" descr="A logo with a number&#10;&#10;Description automatically generated">
            <a:extLst>
              <a:ext uri="{FF2B5EF4-FFF2-40B4-BE49-F238E27FC236}">
                <a16:creationId xmlns:a16="http://schemas.microsoft.com/office/drawing/2014/main" id="{CF28F087-43A9-9888-CFC1-FF5632C45F25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31038" y="6198086"/>
            <a:ext cx="494659" cy="5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7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1" r:id="rId2"/>
    <p:sldLayoutId id="2147483716" r:id="rId3"/>
    <p:sldLayoutId id="2147483722" r:id="rId4"/>
    <p:sldLayoutId id="2147483721" r:id="rId5"/>
    <p:sldLayoutId id="2147483714" r:id="rId6"/>
    <p:sldLayoutId id="2147483720" r:id="rId7"/>
    <p:sldLayoutId id="2147483713" r:id="rId8"/>
    <p:sldLayoutId id="2147483719" r:id="rId9"/>
    <p:sldLayoutId id="2147483709" r:id="rId10"/>
    <p:sldLayoutId id="2147483710" r:id="rId11"/>
    <p:sldLayoutId id="214748371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1"/>
          </a:solidFill>
          <a:latin typeface="Khand Semi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Satoshi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Satoshi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Satoshi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Satoshi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Satoshi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5D5D5"/>
          </p15:clr>
        </p15:guide>
        <p15:guide id="2" pos="7680" userDrawn="1">
          <p15:clr>
            <a:srgbClr val="D5D5D5"/>
          </p15:clr>
        </p15:guide>
        <p15:guide id="3" pos="589" userDrawn="1">
          <p15:clr>
            <a:srgbClr val="D5D5D5"/>
          </p15:clr>
        </p15:guide>
        <p15:guide id="4" pos="2801" userDrawn="1">
          <p15:clr>
            <a:srgbClr val="D5D5D5"/>
          </p15:clr>
        </p15:guide>
        <p15:guide id="5" pos="5014" userDrawn="1">
          <p15:clr>
            <a:srgbClr val="D5D5D5"/>
          </p15:clr>
        </p15:guide>
        <p15:guide id="6" pos="7226" userDrawn="1">
          <p15:clr>
            <a:srgbClr val="D5D5D5"/>
          </p15:clr>
        </p15:guide>
        <p15:guide id="7" orient="horz" userDrawn="1">
          <p15:clr>
            <a:srgbClr val="D5D5D5"/>
          </p15:clr>
        </p15:guide>
        <p15:guide id="8" orient="horz" pos="4320" userDrawn="1">
          <p15:clr>
            <a:srgbClr val="D5D5D5"/>
          </p15:clr>
        </p15:guide>
        <p15:guide id="9" orient="horz" pos="340" userDrawn="1">
          <p15:clr>
            <a:srgbClr val="D5D5D5"/>
          </p15:clr>
        </p15:guide>
        <p15:guide id="10" orient="horz" pos="3526" userDrawn="1">
          <p15:clr>
            <a:srgbClr val="D5D5D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3B759-3DFD-F614-0A46-881B20B64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F6E6E-0138-BE4A-8D6E-D5C9478C4E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3666" y="4980798"/>
            <a:ext cx="3142572" cy="255946"/>
          </a:xfrm>
        </p:spPr>
        <p:txBody>
          <a:bodyPr>
            <a:normAutofit/>
          </a:bodyPr>
          <a:lstStyle/>
          <a:p>
            <a:r>
              <a:rPr lang="en-US" b="0"/>
              <a:t>Ryan Ness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3C367-C06A-8057-0787-C5953D32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666" y="5221428"/>
            <a:ext cx="3142572" cy="255946"/>
          </a:xfrm>
        </p:spPr>
        <p:txBody>
          <a:bodyPr>
            <a:normAutofit/>
          </a:bodyPr>
          <a:lstStyle/>
          <a:p>
            <a:r>
              <a:rPr lang="en-US" b="0"/>
              <a:t>Sarah Miller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CF74A-E0FD-08E2-17B6-71BFB9A9CE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274920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3D363-1C59-014A-2905-1E5C799A0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8306-CEB8-7BBA-64C7-EF0C150F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challenge</a:t>
            </a:r>
          </a:p>
        </p:txBody>
      </p:sp>
      <p:sp>
        <p:nvSpPr>
          <p:cNvPr id="3" name="TextBox 6, chunk 1">
            <a:extLst>
              <a:ext uri="{FF2B5EF4-FFF2-40B4-BE49-F238E27FC236}">
                <a16:creationId xmlns:a16="http://schemas.microsoft.com/office/drawing/2014/main" id="{DE941962-91DF-3088-DBF9-5A02712F49DC}"/>
              </a:ext>
            </a:extLst>
          </p:cNvPr>
          <p:cNvSpPr txBox="1"/>
          <p:nvPr/>
        </p:nvSpPr>
        <p:spPr>
          <a:xfrm>
            <a:off x="0" y="1302136"/>
            <a:ext cx="12191999" cy="1971283"/>
          </a:xfrm>
          <a:prstGeom prst="round1Rect">
            <a:avLst>
              <a:gd name="adj" fmla="val 0"/>
            </a:avLst>
          </a:prstGeom>
          <a:gradFill flip="none" rotWithShape="1">
            <a:gsLst>
              <a:gs pos="4000">
                <a:schemeClr val="bg1">
                  <a:alpha val="0"/>
                </a:schemeClr>
              </a:gs>
              <a:gs pos="100000">
                <a:schemeClr val="bg1">
                  <a:lumMod val="95000"/>
                </a:schemeClr>
              </a:gs>
              <a:gs pos="52000">
                <a:schemeClr val="bg1"/>
              </a:gs>
            </a:gsLst>
            <a:lin ang="0" scaled="1"/>
            <a:tileRect/>
          </a:gradFill>
        </p:spPr>
        <p:txBody>
          <a:bodyPr wrap="square" lIns="4428000" tIns="108000" rIns="108000" bIns="108000" numCol="1" anchor="ctr">
            <a:noAutofit/>
          </a:bodyPr>
          <a:lstStyle>
            <a:defPPr>
              <a:defRPr lang="fr-FR"/>
            </a:defPPr>
            <a:lvl1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kumimoji="0" lang="en-US" sz="28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 SemiBold" pitchFamily="2" charset="77"/>
              </a:rPr>
              <a:t>Flooding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  <a:t> and </a:t>
            </a:r>
            <a:r>
              <a:rPr kumimoji="0" lang="en-US" sz="28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 SemiBold" pitchFamily="2" charset="77"/>
              </a:rPr>
              <a:t>wildfire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  <a:t> are </a:t>
            </a:r>
            <a:b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</a:br>
            <a: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  <a:t>the greatest climate threats </a:t>
            </a:r>
            <a:b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</a:br>
            <a:r>
              <a:rPr kumimoji="0" 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Khand" pitchFamily="2" charset="77"/>
              </a:rPr>
              <a:t>to housing in Canada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F2ED09-6DFA-F1AB-9F41-FF331CE8368F}"/>
              </a:ext>
            </a:extLst>
          </p:cNvPr>
          <p:cNvSpPr/>
          <p:nvPr/>
        </p:nvSpPr>
        <p:spPr>
          <a:xfrm>
            <a:off x="8581082" y="1658645"/>
            <a:ext cx="882204" cy="8822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59E5F7-EDDA-5392-69A0-BE45D65671C0}"/>
              </a:ext>
            </a:extLst>
          </p:cNvPr>
          <p:cNvSpPr>
            <a:spLocks noChangeAspect="1"/>
          </p:cNvSpPr>
          <p:nvPr/>
        </p:nvSpPr>
        <p:spPr>
          <a:xfrm>
            <a:off x="2817701" y="2038718"/>
            <a:ext cx="882204" cy="882204"/>
          </a:xfrm>
          <a:prstGeom prst="ellipse">
            <a:avLst/>
          </a:prstGeom>
          <a:solidFill>
            <a:srgbClr val="B2C6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6FB07E-7188-B6DF-3AB0-47B151728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5944" y="1338245"/>
            <a:ext cx="1478121" cy="147812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3DB84A2-2D02-5423-CEEF-5E4F83E79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2097" y="1838311"/>
            <a:ext cx="1062403" cy="106240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19A333-39D4-049B-A164-EBA17A233E12}"/>
              </a:ext>
            </a:extLst>
          </p:cNvPr>
          <p:cNvGrpSpPr/>
          <p:nvPr/>
        </p:nvGrpSpPr>
        <p:grpSpPr>
          <a:xfrm>
            <a:off x="1174893" y="3629928"/>
            <a:ext cx="2921886" cy="2445408"/>
            <a:chOff x="1174893" y="3629928"/>
            <a:chExt cx="2921886" cy="2445408"/>
          </a:xfrm>
        </p:grpSpPr>
        <p:sp>
          <p:nvSpPr>
            <p:cNvPr id="10" name="TextBox 6, chunk 2">
              <a:extLst>
                <a:ext uri="{FF2B5EF4-FFF2-40B4-BE49-F238E27FC236}">
                  <a16:creationId xmlns:a16="http://schemas.microsoft.com/office/drawing/2014/main" id="{8D97FE2D-EF4F-61D4-2E19-23A5CD97A591}"/>
                </a:ext>
              </a:extLst>
            </p:cNvPr>
            <p:cNvSpPr txBox="1"/>
            <p:nvPr/>
          </p:nvSpPr>
          <p:spPr>
            <a:xfrm>
              <a:off x="1174893" y="3629928"/>
              <a:ext cx="2921886" cy="1124795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>
                  <a:effectLst/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 algn="ctr">
                <a:buNone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Housing construction continues </a:t>
              </a: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in flood and wildfire hazard zones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9D42EC6-77D2-29F3-514B-18590329318B}"/>
                </a:ext>
              </a:extLst>
            </p:cNvPr>
            <p:cNvCxnSpPr>
              <a:cxnSpLocks/>
            </p:cNvCxnSpPr>
            <p:nvPr/>
          </p:nvCxnSpPr>
          <p:spPr>
            <a:xfrm>
              <a:off x="2635836" y="4973766"/>
              <a:ext cx="0" cy="110157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E2BACE1-72AC-C186-130B-0E06F513648E}"/>
                </a:ext>
              </a:extLst>
            </p:cNvPr>
            <p:cNvSpPr/>
            <p:nvPr/>
          </p:nvSpPr>
          <p:spPr>
            <a:xfrm>
              <a:off x="2559448" y="4932105"/>
              <a:ext cx="152776" cy="15277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F1EA24-A6C7-8330-B836-6919F1542995}"/>
              </a:ext>
            </a:extLst>
          </p:cNvPr>
          <p:cNvGrpSpPr/>
          <p:nvPr/>
        </p:nvGrpSpPr>
        <p:grpSpPr>
          <a:xfrm>
            <a:off x="4571635" y="3629928"/>
            <a:ext cx="3133636" cy="2445408"/>
            <a:chOff x="4571635" y="3629928"/>
            <a:chExt cx="3133636" cy="244540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3A889F9-5E14-382A-544C-9C54A6977789}"/>
                </a:ext>
              </a:extLst>
            </p:cNvPr>
            <p:cNvCxnSpPr>
              <a:cxnSpLocks/>
            </p:cNvCxnSpPr>
            <p:nvPr/>
          </p:nvCxnSpPr>
          <p:spPr>
            <a:xfrm>
              <a:off x="6138453" y="4973766"/>
              <a:ext cx="0" cy="110157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BBEE18E-18CF-D384-B20B-D957319307EC}"/>
                </a:ext>
              </a:extLst>
            </p:cNvPr>
            <p:cNvSpPr/>
            <p:nvPr/>
          </p:nvSpPr>
          <p:spPr>
            <a:xfrm>
              <a:off x="6062065" y="4932105"/>
              <a:ext cx="152776" cy="15277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sp>
          <p:nvSpPr>
            <p:cNvPr id="23" name="TextBox 6, chunk 2">
              <a:extLst>
                <a:ext uri="{FF2B5EF4-FFF2-40B4-BE49-F238E27FC236}">
                  <a16:creationId xmlns:a16="http://schemas.microsoft.com/office/drawing/2014/main" id="{70DBC950-B15D-CFC9-50B9-0B462301679C}"/>
                </a:ext>
              </a:extLst>
            </p:cNvPr>
            <p:cNvSpPr txBox="1"/>
            <p:nvPr/>
          </p:nvSpPr>
          <p:spPr>
            <a:xfrm>
              <a:off x="4571635" y="3629928"/>
              <a:ext cx="3133636" cy="1124795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>
                  <a:effectLst/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 algn="ctr">
                <a:buNone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Accelerating housing supply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stands to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worsen the problem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383516-1609-7B8B-D103-9928910006B2}"/>
              </a:ext>
            </a:extLst>
          </p:cNvPr>
          <p:cNvGrpSpPr/>
          <p:nvPr/>
        </p:nvGrpSpPr>
        <p:grpSpPr>
          <a:xfrm>
            <a:off x="8242117" y="3629928"/>
            <a:ext cx="2978651" cy="2445408"/>
            <a:chOff x="8242117" y="3629928"/>
            <a:chExt cx="2978651" cy="244540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8635F0-2EB6-7588-C20A-0CD200EA8E2A}"/>
                </a:ext>
              </a:extLst>
            </p:cNvPr>
            <p:cNvCxnSpPr>
              <a:cxnSpLocks/>
            </p:cNvCxnSpPr>
            <p:nvPr/>
          </p:nvCxnSpPr>
          <p:spPr>
            <a:xfrm>
              <a:off x="9718561" y="4973766"/>
              <a:ext cx="0" cy="110157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92EF9D8-D72A-88E3-C982-29AB3CC4272A}"/>
                </a:ext>
              </a:extLst>
            </p:cNvPr>
            <p:cNvSpPr/>
            <p:nvPr/>
          </p:nvSpPr>
          <p:spPr>
            <a:xfrm>
              <a:off x="9642173" y="4932105"/>
              <a:ext cx="152776" cy="15277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sp>
          <p:nvSpPr>
            <p:cNvPr id="24" name="TextBox 6, chunk 2">
              <a:extLst>
                <a:ext uri="{FF2B5EF4-FFF2-40B4-BE49-F238E27FC236}">
                  <a16:creationId xmlns:a16="http://schemas.microsoft.com/office/drawing/2014/main" id="{A722C296-630C-4897-819C-DBBB1076C828}"/>
                </a:ext>
              </a:extLst>
            </p:cNvPr>
            <p:cNvSpPr txBox="1"/>
            <p:nvPr/>
          </p:nvSpPr>
          <p:spPr>
            <a:xfrm>
              <a:off x="8242117" y="3629928"/>
              <a:ext cx="2978651" cy="1124795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>
                  <a:effectLst/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 algn="ctr">
                <a:buNone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The costs will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undermine affordability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for all Canadians</a:t>
              </a:r>
              <a:endParaRPr lang="en-US" sz="2000" b="1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2DDC297-8ACE-CA9B-44CD-3A3594807FD1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5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77D598-5A49-3432-D088-AA5A04C5AA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" r="10"/>
          <a:stretch/>
        </p:blipFill>
        <p:spPr>
          <a:xfrm>
            <a:off x="0" y="0"/>
            <a:ext cx="1218950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C7AA5E-6A0F-D6E0-4799-E7C223CE6D29}"/>
              </a:ext>
            </a:extLst>
          </p:cNvPr>
          <p:cNvSpPr txBox="1"/>
          <p:nvPr/>
        </p:nvSpPr>
        <p:spPr>
          <a:xfrm>
            <a:off x="4446588" y="1612374"/>
            <a:ext cx="67529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6000" b="1">
                <a:solidFill>
                  <a:schemeClr val="accent2"/>
                </a:solidFill>
                <a:effectLst/>
                <a:latin typeface="Khand SemiBold" pitchFamily="2" charset="77"/>
              </a:rPr>
              <a:t>The most affordable home is </a:t>
            </a:r>
            <a:r>
              <a:rPr lang="en-CA" sz="6000" b="1">
                <a:solidFill>
                  <a:schemeClr val="bg2"/>
                </a:solidFill>
                <a:effectLst/>
                <a:latin typeface="Khand SemiBold" pitchFamily="2" charset="77"/>
              </a:rPr>
              <a:t>the one </a:t>
            </a:r>
            <a:r>
              <a:rPr lang="en-CA" sz="6000" b="1">
                <a:solidFill>
                  <a:schemeClr val="accent2"/>
                </a:solidFill>
                <a:effectLst/>
                <a:latin typeface="Khand SemiBold" pitchFamily="2" charset="77"/>
              </a:rPr>
              <a:t>you don't have to </a:t>
            </a:r>
            <a:r>
              <a:rPr lang="en-CA" sz="6000" b="1">
                <a:solidFill>
                  <a:schemeClr val="bg2"/>
                </a:solidFill>
                <a:effectLst/>
                <a:latin typeface="Khand SemiBold" pitchFamily="2" charset="77"/>
              </a:rPr>
              <a:t>keep rebuilding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05C4F-15C4-9FB7-BC8C-BF1D1A113515}"/>
              </a:ext>
            </a:extLst>
          </p:cNvPr>
          <p:cNvSpPr txBox="1"/>
          <p:nvPr/>
        </p:nvSpPr>
        <p:spPr>
          <a:xfrm>
            <a:off x="9761835" y="6318964"/>
            <a:ext cx="153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EMBARGOED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7AB7E4-A14C-25D4-8D6D-9E5E6B135955}"/>
              </a:ext>
            </a:extLst>
          </p:cNvPr>
          <p:cNvSpPr/>
          <p:nvPr/>
        </p:nvSpPr>
        <p:spPr>
          <a:xfrm>
            <a:off x="9761835" y="6188433"/>
            <a:ext cx="2009255" cy="4690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634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9D6E-4CF9-6D8E-E2C4-BE9B7937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58B15-6FD6-C494-DD07-9195C4993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DFE87D-D5FD-F8E8-E670-1BF5F450DA9E}"/>
              </a:ext>
            </a:extLst>
          </p:cNvPr>
          <p:cNvGrpSpPr/>
          <p:nvPr/>
        </p:nvGrpSpPr>
        <p:grpSpPr>
          <a:xfrm>
            <a:off x="6738806" y="1286277"/>
            <a:ext cx="1258751" cy="1133856"/>
            <a:chOff x="7584012" y="1226466"/>
            <a:chExt cx="1258751" cy="113385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7BF006A-E92E-3408-3AF0-4AE85B01E0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6763" y="1353515"/>
              <a:ext cx="576000" cy="576000"/>
            </a:xfrm>
            <a:prstGeom prst="ellipse">
              <a:avLst/>
            </a:prstGeom>
            <a:solidFill>
              <a:srgbClr val="B2C6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5623363-66CB-3885-C482-557E661B2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84012" y="1226466"/>
              <a:ext cx="1133856" cy="1133856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323AFB-7615-91CF-0D19-FE954AD02440}"/>
              </a:ext>
            </a:extLst>
          </p:cNvPr>
          <p:cNvGrpSpPr/>
          <p:nvPr/>
        </p:nvGrpSpPr>
        <p:grpSpPr>
          <a:xfrm>
            <a:off x="1530864" y="1730903"/>
            <a:ext cx="1308984" cy="546928"/>
            <a:chOff x="1530864" y="1730903"/>
            <a:chExt cx="1308984" cy="5469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494C3B-462E-A594-7FD5-850FE84BDDB6}"/>
                </a:ext>
              </a:extLst>
            </p:cNvPr>
            <p:cNvSpPr/>
            <p:nvPr/>
          </p:nvSpPr>
          <p:spPr>
            <a:xfrm>
              <a:off x="1827216" y="1730903"/>
              <a:ext cx="546928" cy="5469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2E57022-6E46-7D1C-B8F7-0FAC7E34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30864" y="1767037"/>
              <a:ext cx="1181100" cy="501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4C781C-B7D2-0474-D11D-4A3926F14F22}"/>
                </a:ext>
              </a:extLst>
            </p:cNvPr>
            <p:cNvSpPr txBox="1"/>
            <p:nvPr/>
          </p:nvSpPr>
          <p:spPr>
            <a:xfrm rot="843863">
              <a:off x="2303135" y="1886737"/>
              <a:ext cx="5367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>
                      <a:lumMod val="95000"/>
                    </a:schemeClr>
                  </a:solidFill>
                  <a:latin typeface="Satoshi" pitchFamily="2" charset="77"/>
                </a:rPr>
                <a:t>$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CC0CB7-16B0-F3F2-F059-877B9F6DC1C8}"/>
                </a:ext>
              </a:extLst>
            </p:cNvPr>
            <p:cNvSpPr txBox="1"/>
            <p:nvPr/>
          </p:nvSpPr>
          <p:spPr>
            <a:xfrm rot="20748366">
              <a:off x="1605669" y="1820615"/>
              <a:ext cx="5367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>
                      <a:lumMod val="95000"/>
                    </a:schemeClr>
                  </a:solidFill>
                  <a:latin typeface="Satoshi" pitchFamily="2" charset="77"/>
                </a:rPr>
                <a:t>$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CEEDDA2-108C-70CA-EA29-D6CAA7FB1CA5}"/>
              </a:ext>
            </a:extLst>
          </p:cNvPr>
          <p:cNvGrpSpPr/>
          <p:nvPr/>
        </p:nvGrpSpPr>
        <p:grpSpPr>
          <a:xfrm>
            <a:off x="1504782" y="2403062"/>
            <a:ext cx="4082562" cy="2717578"/>
            <a:chOff x="1504782" y="2403062"/>
            <a:chExt cx="4082562" cy="271757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BE9BBC-CFAB-CE52-B383-015C790A087D}"/>
                </a:ext>
              </a:extLst>
            </p:cNvPr>
            <p:cNvSpPr txBox="1"/>
            <p:nvPr/>
          </p:nvSpPr>
          <p:spPr>
            <a:xfrm>
              <a:off x="1504782" y="2403062"/>
              <a:ext cx="4082562" cy="2528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15000"/>
                </a:lnSpc>
                <a:spcAft>
                  <a:spcPts val="800"/>
                </a:spcAft>
              </a:pPr>
              <a:r>
                <a:rPr lang="en-US" sz="2800">
                  <a:effectLst/>
                  <a:latin typeface="Satoshi" pitchFamily="2" charset="77"/>
                  <a:ea typeface="Noto Sans Symbols"/>
                  <a:cs typeface="Noto Sans Symbols"/>
                </a:rPr>
                <a:t>Under existing policies, new homes built in flood and wildfire zones could lead to </a:t>
              </a:r>
              <a:r>
                <a:rPr lang="en-US" sz="2800" b="1">
                  <a:effectLst/>
                  <a:latin typeface="Satoshi" pitchFamily="2" charset="77"/>
                  <a:ea typeface="Noto Sans Symbols"/>
                  <a:cs typeface="Noto Sans Symbols"/>
                </a:rPr>
                <a:t>billions in annual losses</a:t>
              </a:r>
              <a:r>
                <a:rPr lang="en-US" sz="2800">
                  <a:effectLst/>
                  <a:latin typeface="Satoshi" pitchFamily="2" charset="77"/>
                  <a:ea typeface="Noto Sans Symbols"/>
                  <a:cs typeface="Noto Sans Symbols"/>
                </a:rPr>
                <a:t>.</a:t>
              </a:r>
              <a:endParaRPr lang="en-CA" sz="2800">
                <a:effectLst/>
                <a:latin typeface="Satoshi" pitchFamily="2" charset="77"/>
                <a:ea typeface="Noto Sans Symbols"/>
                <a:cs typeface="Noto Sans Symbol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FE4D6DF-1273-358F-EDB0-9775F64B902F}"/>
                </a:ext>
              </a:extLst>
            </p:cNvPr>
            <p:cNvCxnSpPr/>
            <p:nvPr/>
          </p:nvCxnSpPr>
          <p:spPr>
            <a:xfrm>
              <a:off x="1581590" y="5120640"/>
              <a:ext cx="761521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BEFC36-07EF-B0FF-DDC3-B7B05582F227}"/>
              </a:ext>
            </a:extLst>
          </p:cNvPr>
          <p:cNvGrpSpPr/>
          <p:nvPr/>
        </p:nvGrpSpPr>
        <p:grpSpPr>
          <a:xfrm>
            <a:off x="6660570" y="2403062"/>
            <a:ext cx="4810704" cy="2717578"/>
            <a:chOff x="6660570" y="2403062"/>
            <a:chExt cx="4810704" cy="271757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436E90-596B-E707-E2B7-E7BF3B494B93}"/>
                </a:ext>
              </a:extLst>
            </p:cNvPr>
            <p:cNvSpPr txBox="1"/>
            <p:nvPr/>
          </p:nvSpPr>
          <p:spPr>
            <a:xfrm>
              <a:off x="6660570" y="2403062"/>
              <a:ext cx="4810704" cy="2528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15000"/>
                </a:lnSpc>
                <a:spcAft>
                  <a:spcPts val="800"/>
                </a:spcAft>
              </a:pPr>
              <a:r>
                <a:rPr lang="en-US" sz="2800">
                  <a:effectLst/>
                  <a:latin typeface="Satoshi" pitchFamily="2" charset="77"/>
                  <a:ea typeface="Noto Sans Symbols"/>
                  <a:cs typeface="Noto Sans Symbols"/>
                </a:rPr>
                <a:t>By directing a small percentage of new homes to safer areas, </a:t>
              </a:r>
              <a:r>
                <a:rPr lang="en-US" sz="2800" b="1">
                  <a:effectLst/>
                  <a:latin typeface="Satoshi" pitchFamily="2" charset="77"/>
                  <a:ea typeface="Noto Sans Symbols"/>
                  <a:cs typeface="Noto Sans Symbols"/>
                </a:rPr>
                <a:t>governments can prevent almost all</a:t>
              </a:r>
              <a:r>
                <a:rPr lang="en-US" sz="2800">
                  <a:effectLst/>
                  <a:latin typeface="Satoshi" pitchFamily="2" charset="77"/>
                  <a:ea typeface="Noto Sans Symbols"/>
                  <a:cs typeface="Noto Sans Symbols"/>
                </a:rPr>
                <a:t> of these losses.</a:t>
              </a:r>
              <a:endParaRPr lang="en-CA" sz="2800">
                <a:effectLst/>
                <a:latin typeface="Satoshi" pitchFamily="2" charset="77"/>
                <a:ea typeface="Noto Sans Symbols"/>
                <a:cs typeface="Noto Sans Symbols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6A1310C-C9A8-07BB-36A7-9FB5A0C23FEF}"/>
                </a:ext>
              </a:extLst>
            </p:cNvPr>
            <p:cNvCxnSpPr/>
            <p:nvPr/>
          </p:nvCxnSpPr>
          <p:spPr>
            <a:xfrm>
              <a:off x="6738806" y="5120640"/>
              <a:ext cx="761521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F0E837D-D032-997C-7C03-462DC564B333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90911-6716-E22E-F534-32DADBE15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C8AA06C0-CA4B-B835-505E-B1D2BF257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63753" y="713869"/>
            <a:ext cx="13392658" cy="4960870"/>
          </a:xfrm>
          <a:prstGeom prst="rect">
            <a:avLst/>
          </a:prstGeom>
          <a:effectLst>
            <a:outerShdw blurRad="244225" dist="38100" dir="2700000" algn="tl" rotWithShape="0">
              <a:schemeClr val="tx1">
                <a:alpha val="10000"/>
              </a:scheme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DFBB62-1D6F-F719-0CF4-6D5E69C1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9" y="558800"/>
            <a:ext cx="3380930" cy="701675"/>
          </a:xfrm>
        </p:spPr>
        <p:txBody>
          <a:bodyPr/>
          <a:lstStyle/>
          <a:p>
            <a:r>
              <a:rPr lang="en-US"/>
              <a:t>Our approach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1A5FB7-5B14-9A8A-B56A-F41149F7DE17}"/>
              </a:ext>
            </a:extLst>
          </p:cNvPr>
          <p:cNvGrpSpPr/>
          <p:nvPr/>
        </p:nvGrpSpPr>
        <p:grpSpPr>
          <a:xfrm>
            <a:off x="6455931" y="3286625"/>
            <a:ext cx="758660" cy="759582"/>
            <a:chOff x="6455931" y="3197218"/>
            <a:chExt cx="770852" cy="771789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3A97565-BD66-2735-115F-14AEE69878E9}"/>
                </a:ext>
              </a:extLst>
            </p:cNvPr>
            <p:cNvSpPr/>
            <p:nvPr/>
          </p:nvSpPr>
          <p:spPr>
            <a:xfrm>
              <a:off x="6455931" y="3197218"/>
              <a:ext cx="640105" cy="640105"/>
            </a:xfrm>
            <a:prstGeom prst="ellipse">
              <a:avLst/>
            </a:prstGeom>
            <a:solidFill>
              <a:srgbClr val="B2C6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27" name="Graphic 26" descr="Magnifying glass with solid fill">
              <a:extLst>
                <a:ext uri="{FF2B5EF4-FFF2-40B4-BE49-F238E27FC236}">
                  <a16:creationId xmlns:a16="http://schemas.microsoft.com/office/drawing/2014/main" id="{B2BD4310-6BD4-47E7-001A-0D4618CD1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68123" y="3210347"/>
              <a:ext cx="758660" cy="758660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F24A172B-18B2-64A5-EB09-72F47B50904D}"/>
              </a:ext>
            </a:extLst>
          </p:cNvPr>
          <p:cNvSpPr/>
          <p:nvPr/>
        </p:nvSpPr>
        <p:spPr>
          <a:xfrm>
            <a:off x="9473183" y="1241185"/>
            <a:ext cx="577299" cy="454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209DA7C-B277-4587-CEEA-153A9FB40EA5}"/>
              </a:ext>
            </a:extLst>
          </p:cNvPr>
          <p:cNvSpPr/>
          <p:nvPr/>
        </p:nvSpPr>
        <p:spPr>
          <a:xfrm>
            <a:off x="9660080" y="921133"/>
            <a:ext cx="640105" cy="6401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17E52965-90C5-745E-9A6B-1551E4A0F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4591" y="1002459"/>
            <a:ext cx="816864" cy="81686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EA3A23E-2800-5543-CFBD-55BFA292A009}"/>
              </a:ext>
            </a:extLst>
          </p:cNvPr>
          <p:cNvSpPr/>
          <p:nvPr/>
        </p:nvSpPr>
        <p:spPr>
          <a:xfrm>
            <a:off x="2604655" y="3421995"/>
            <a:ext cx="415636" cy="3530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B0FF9A-1E83-A34C-3D25-D7211239BE93}"/>
              </a:ext>
            </a:extLst>
          </p:cNvPr>
          <p:cNvSpPr/>
          <p:nvPr/>
        </p:nvSpPr>
        <p:spPr>
          <a:xfrm>
            <a:off x="2752650" y="3281562"/>
            <a:ext cx="640105" cy="6401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7F0531CC-7904-561C-2B4E-AEB35B5FA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69756" y="3325470"/>
            <a:ext cx="758660" cy="75866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2E85922-8A62-EED6-4480-F42E6EB683A6}"/>
              </a:ext>
            </a:extLst>
          </p:cNvPr>
          <p:cNvGrpSpPr/>
          <p:nvPr/>
        </p:nvGrpSpPr>
        <p:grpSpPr>
          <a:xfrm>
            <a:off x="935038" y="1679236"/>
            <a:ext cx="3248236" cy="1501430"/>
            <a:chOff x="935038" y="1679236"/>
            <a:chExt cx="3248236" cy="1501430"/>
          </a:xfrm>
        </p:grpSpPr>
        <p:sp>
          <p:nvSpPr>
            <p:cNvPr id="8" name="TextBox 8, chunk 1">
              <a:extLst>
                <a:ext uri="{FF2B5EF4-FFF2-40B4-BE49-F238E27FC236}">
                  <a16:creationId xmlns:a16="http://schemas.microsoft.com/office/drawing/2014/main" id="{24B63E46-4A99-802D-52E6-3E32CC47B374}"/>
                </a:ext>
              </a:extLst>
            </p:cNvPr>
            <p:cNvSpPr txBox="1"/>
            <p:nvPr/>
          </p:nvSpPr>
          <p:spPr>
            <a:xfrm>
              <a:off x="935038" y="1701928"/>
              <a:ext cx="3248236" cy="147873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 sz="1600">
                  <a:effectLst/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>
                <a:buNone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Projected where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5.8M new homes would be built by 2030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under existing policies</a:t>
              </a:r>
              <a:endParaRPr lang="en-US" sz="200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D83B224-1A66-126E-E23D-AD9D9577A754}"/>
                </a:ext>
              </a:extLst>
            </p:cNvPr>
            <p:cNvCxnSpPr/>
            <p:nvPr/>
          </p:nvCxnSpPr>
          <p:spPr>
            <a:xfrm>
              <a:off x="1044735" y="1679236"/>
              <a:ext cx="360000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6C9CCE9-F388-FC66-D6A1-D64A524AA175}"/>
              </a:ext>
            </a:extLst>
          </p:cNvPr>
          <p:cNvGrpSpPr/>
          <p:nvPr/>
        </p:nvGrpSpPr>
        <p:grpSpPr>
          <a:xfrm>
            <a:off x="1796778" y="4168474"/>
            <a:ext cx="3380930" cy="1206712"/>
            <a:chOff x="1796778" y="4168474"/>
            <a:chExt cx="3380930" cy="1206712"/>
          </a:xfrm>
        </p:grpSpPr>
        <p:sp>
          <p:nvSpPr>
            <p:cNvPr id="10" name="TextBox 4, chunk 1">
              <a:extLst>
                <a:ext uri="{FF2B5EF4-FFF2-40B4-BE49-F238E27FC236}">
                  <a16:creationId xmlns:a16="http://schemas.microsoft.com/office/drawing/2014/main" id="{77A0BB2C-756D-E583-41D9-C10B243B35D4}"/>
                </a:ext>
              </a:extLst>
            </p:cNvPr>
            <p:cNvSpPr txBox="1"/>
            <p:nvPr/>
          </p:nvSpPr>
          <p:spPr>
            <a:xfrm>
              <a:off x="1796778" y="4168474"/>
              <a:ext cx="3380930" cy="1124795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 sz="1600"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>
                <a:buNone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Modelled flood and wildfire risks to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16M existing </a:t>
              </a:r>
              <a:b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</a:b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+ 5.8M new homes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6F94634-BFBD-03C7-8DF9-BA54F237364D}"/>
                </a:ext>
              </a:extLst>
            </p:cNvPr>
            <p:cNvCxnSpPr/>
            <p:nvPr/>
          </p:nvCxnSpPr>
          <p:spPr>
            <a:xfrm>
              <a:off x="1919245" y="5375186"/>
              <a:ext cx="360000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2032C5-2D32-B9AE-207A-87E1EF547416}"/>
              </a:ext>
            </a:extLst>
          </p:cNvPr>
          <p:cNvGrpSpPr/>
          <p:nvPr/>
        </p:nvGrpSpPr>
        <p:grpSpPr>
          <a:xfrm>
            <a:off x="8709425" y="1943257"/>
            <a:ext cx="3275429" cy="1545838"/>
            <a:chOff x="8709425" y="1943257"/>
            <a:chExt cx="3275429" cy="1545838"/>
          </a:xfrm>
        </p:grpSpPr>
        <p:sp>
          <p:nvSpPr>
            <p:cNvPr id="13" name="TextBox 4, chunk 3">
              <a:extLst>
                <a:ext uri="{FF2B5EF4-FFF2-40B4-BE49-F238E27FC236}">
                  <a16:creationId xmlns:a16="http://schemas.microsoft.com/office/drawing/2014/main" id="{FFBF59C3-73F4-59D7-C8C6-95B83E4BE21D}"/>
                </a:ext>
              </a:extLst>
            </p:cNvPr>
            <p:cNvSpPr txBox="1"/>
            <p:nvPr/>
          </p:nvSpPr>
          <p:spPr>
            <a:xfrm>
              <a:off x="8709425" y="1943257"/>
              <a:ext cx="3275429" cy="147873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 sz="1600"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>
                <a:buNone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Studied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challenges to Indigenous communities </a:t>
              </a: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in building climate-safe housing</a:t>
              </a:r>
              <a:endParaRPr lang="en-US" sz="200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8F47FD8-1CD3-F463-3E7F-DA13F8D6C6DA}"/>
                </a:ext>
              </a:extLst>
            </p:cNvPr>
            <p:cNvCxnSpPr/>
            <p:nvPr/>
          </p:nvCxnSpPr>
          <p:spPr>
            <a:xfrm>
              <a:off x="8823231" y="3489095"/>
              <a:ext cx="360000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3ADB30-0CF3-E5A0-40AC-1E4E9D5D2D08}"/>
              </a:ext>
            </a:extLst>
          </p:cNvPr>
          <p:cNvGrpSpPr/>
          <p:nvPr/>
        </p:nvGrpSpPr>
        <p:grpSpPr>
          <a:xfrm>
            <a:off x="5621617" y="4168474"/>
            <a:ext cx="3561614" cy="1206712"/>
            <a:chOff x="5621617" y="4168474"/>
            <a:chExt cx="3561614" cy="1206712"/>
          </a:xfrm>
        </p:grpSpPr>
        <p:sp>
          <p:nvSpPr>
            <p:cNvPr id="7" name="TextBox 10, chunk 1">
              <a:extLst>
                <a:ext uri="{FF2B5EF4-FFF2-40B4-BE49-F238E27FC236}">
                  <a16:creationId xmlns:a16="http://schemas.microsoft.com/office/drawing/2014/main" id="{DADBDF44-AA6F-AEC9-88F1-2CB8EA6F4829}"/>
                </a:ext>
              </a:extLst>
            </p:cNvPr>
            <p:cNvSpPr txBox="1"/>
            <p:nvPr/>
          </p:nvSpPr>
          <p:spPr>
            <a:xfrm>
              <a:off x="5621617" y="4168474"/>
              <a:ext cx="3561614" cy="1124795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>
                  <a:effectLst/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>
                <a:buNone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Explored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promising policies from Canada and around the world </a:t>
              </a: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to reduce risk</a:t>
              </a:r>
              <a:endParaRPr lang="en-US" sz="200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5151470-ED06-6C98-2FB0-2C070661E6AA}"/>
                </a:ext>
              </a:extLst>
            </p:cNvPr>
            <p:cNvCxnSpPr/>
            <p:nvPr/>
          </p:nvCxnSpPr>
          <p:spPr>
            <a:xfrm>
              <a:off x="5736643" y="5375186"/>
              <a:ext cx="360000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9A72F1-FEB0-9A32-62FA-67DBE2FAE8A9}"/>
              </a:ext>
            </a:extLst>
          </p:cNvPr>
          <p:cNvGrpSpPr/>
          <p:nvPr/>
        </p:nvGrpSpPr>
        <p:grpSpPr>
          <a:xfrm>
            <a:off x="4433302" y="1679236"/>
            <a:ext cx="3380929" cy="1501430"/>
            <a:chOff x="4433302" y="1679236"/>
            <a:chExt cx="3380929" cy="1501430"/>
          </a:xfrm>
        </p:grpSpPr>
        <p:sp>
          <p:nvSpPr>
            <p:cNvPr id="12" name="TextBox 4, chunk 2">
              <a:extLst>
                <a:ext uri="{FF2B5EF4-FFF2-40B4-BE49-F238E27FC236}">
                  <a16:creationId xmlns:a16="http://schemas.microsoft.com/office/drawing/2014/main" id="{11FF31FC-A702-9E7C-E70E-F3F37010CB42}"/>
                </a:ext>
              </a:extLst>
            </p:cNvPr>
            <p:cNvSpPr txBox="1"/>
            <p:nvPr/>
          </p:nvSpPr>
          <p:spPr>
            <a:xfrm>
              <a:off x="4433302" y="1701928"/>
              <a:ext cx="3380929" cy="1478738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>
              <a:defPPr>
                <a:defRPr lang="fr-FR"/>
              </a:defPPr>
              <a:lvl1pPr marL="342900" lvl="0" indent="-34290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 sz="1600">
                  <a:latin typeface="Satoshi" pitchFamily="2" charset="77"/>
                  <a:ea typeface="Noto Sans Symbols"/>
                  <a:cs typeface="Noto Sans Symbols"/>
                </a:defRPr>
              </a:lvl1pPr>
            </a:lstStyle>
            <a:p>
              <a:pPr marL="0" indent="0">
                <a:buNone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Evaluated existing land use planning, housing, and other policies that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A3C59"/>
                  </a:solidFill>
                  <a:effectLst/>
                  <a:uLnTx/>
                  <a:uFillTx/>
                  <a:latin typeface="Satoshi" pitchFamily="2" charset="77"/>
                  <a:ea typeface="Noto Sans Symbols"/>
                  <a:cs typeface="Noto Sans Symbols"/>
                </a:rPr>
                <a:t>influence development decisions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7E508CF-9B32-795A-29DB-D4E6F4629CC4}"/>
                </a:ext>
              </a:extLst>
            </p:cNvPr>
            <p:cNvCxnSpPr/>
            <p:nvPr/>
          </p:nvCxnSpPr>
          <p:spPr>
            <a:xfrm>
              <a:off x="4542537" y="1679236"/>
              <a:ext cx="360000" cy="0"/>
            </a:xfrm>
            <a:prstGeom prst="line">
              <a:avLst/>
            </a:prstGeom>
            <a:ln w="50800" cap="rnd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AB520-2F27-73FB-A084-E31FB4DDA1AD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105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8DFC-BFA8-3BFB-D2EF-5D1D4A20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113C5-7427-4C6A-88E5-D0E4180F53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Modelling </a:t>
            </a:r>
            <a:br>
              <a:rPr lang="en-US"/>
            </a:br>
            <a:r>
              <a:rPr lang="en-US"/>
              <a:t>Results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9EE40B-C365-E94F-17F2-6DCE58363361}"/>
              </a:ext>
            </a:extLst>
          </p:cNvPr>
          <p:cNvSpPr/>
          <p:nvPr/>
        </p:nvSpPr>
        <p:spPr>
          <a:xfrm>
            <a:off x="10182745" y="6176238"/>
            <a:ext cx="2009255" cy="46908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2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FD4AA-7FAA-9315-6B1C-BC89D359C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85D1-0AB3-17AA-B6FC-BAAB28BF2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558744"/>
            <a:ext cx="3465628" cy="2294184"/>
          </a:xfrm>
        </p:spPr>
        <p:txBody>
          <a:bodyPr/>
          <a:lstStyle/>
          <a:p>
            <a:r>
              <a:rPr lang="en-US"/>
              <a:t>New housing under status quo policies adds major flood risk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3E015D-4778-04B0-E7FF-89A5BEF8AE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" r="8"/>
          <a:stretch/>
        </p:blipFill>
        <p:spPr>
          <a:xfrm>
            <a:off x="4229100" y="0"/>
            <a:ext cx="796163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E01A2D-9091-3523-729E-84CCCB4B41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" r="8"/>
          <a:stretch/>
        </p:blipFill>
        <p:spPr>
          <a:xfrm>
            <a:off x="4229100" y="0"/>
            <a:ext cx="796163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091BC7-8550-6561-DA30-464DE6E176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" r="8"/>
          <a:stretch/>
        </p:blipFill>
        <p:spPr>
          <a:xfrm>
            <a:off x="4229100" y="0"/>
            <a:ext cx="7961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7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BF576-A51A-A9FC-239E-95E074247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C358510-0B22-06CC-7937-DA2913CF5E6B}"/>
              </a:ext>
            </a:extLst>
          </p:cNvPr>
          <p:cNvSpPr/>
          <p:nvPr/>
        </p:nvSpPr>
        <p:spPr>
          <a:xfrm>
            <a:off x="207264" y="2938272"/>
            <a:ext cx="3096768" cy="1389888"/>
          </a:xfrm>
          <a:prstGeom prst="rect">
            <a:avLst/>
          </a:prstGeom>
          <a:gradFill flip="none" rotWithShape="1">
            <a:gsLst>
              <a:gs pos="0">
                <a:srgbClr val="C6E0FA">
                  <a:alpha val="0"/>
                </a:srgbClr>
              </a:gs>
              <a:gs pos="70000">
                <a:srgbClr val="C6E0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D75453-A41F-174D-943F-2A79663A93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10" name="Picture 9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69CEBCA-4598-3FAC-1D72-9CDAF31DE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37DDAD-F764-E194-E45E-88FFD7BCC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Flood risk to new homes will vary across the country</a:t>
            </a:r>
          </a:p>
        </p:txBody>
      </p:sp>
    </p:spTree>
    <p:extLst>
      <p:ext uri="{BB962C8B-B14F-4D97-AF65-F5344CB8AC3E}">
        <p14:creationId xmlns:p14="http://schemas.microsoft.com/office/powerpoint/2010/main" val="218080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78588-8B91-363D-8300-CC5B4BF0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circle with white text&#10;&#10;Description automatically generated">
            <a:extLst>
              <a:ext uri="{FF2B5EF4-FFF2-40B4-BE49-F238E27FC236}">
                <a16:creationId xmlns:a16="http://schemas.microsoft.com/office/drawing/2014/main" id="{C784E293-A6B3-57B7-B701-C58F4F1D7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0" y="0"/>
            <a:ext cx="7302500" cy="6858000"/>
          </a:xfrm>
          <a:prstGeom prst="rect">
            <a:avLst/>
          </a:prstGeom>
        </p:spPr>
      </p:pic>
      <p:pic>
        <p:nvPicPr>
          <p:cNvPr id="10" name="Picture 9" descr="A blue circle with white text&#10;&#10;Description automatically generated">
            <a:extLst>
              <a:ext uri="{FF2B5EF4-FFF2-40B4-BE49-F238E27FC236}">
                <a16:creationId xmlns:a16="http://schemas.microsoft.com/office/drawing/2014/main" id="{07F8A5C5-5B03-1188-6345-53D0767DF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500" y="0"/>
            <a:ext cx="73025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FDE5F-B9C9-2A9C-D2F8-F92C5CB9EF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" r="13"/>
          <a:stretch/>
        </p:blipFill>
        <p:spPr>
          <a:xfrm>
            <a:off x="4889500" y="0"/>
            <a:ext cx="7300617" cy="6858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C1B2119-7A35-8534-5383-04BD6237CC8C}"/>
              </a:ext>
            </a:extLst>
          </p:cNvPr>
          <p:cNvSpPr/>
          <p:nvPr/>
        </p:nvSpPr>
        <p:spPr>
          <a:xfrm>
            <a:off x="2300795" y="596364"/>
            <a:ext cx="3563557" cy="4754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DD92E2E-B20F-A3A2-E957-81811A971840}"/>
              </a:ext>
            </a:extLst>
          </p:cNvPr>
          <p:cNvSpPr/>
          <p:nvPr/>
        </p:nvSpPr>
        <p:spPr>
          <a:xfrm>
            <a:off x="377951" y="1133856"/>
            <a:ext cx="2157985" cy="4754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A35D5-5E63-861E-0EFC-84806E6EC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558744"/>
            <a:ext cx="5486400" cy="2294184"/>
          </a:xfrm>
        </p:spPr>
        <p:txBody>
          <a:bodyPr/>
          <a:lstStyle/>
          <a:p>
            <a:r>
              <a:rPr lang="en-US"/>
              <a:t>Building a  small proportion of new homes  on safer ground would reduce new flood damages by almost 80%</a:t>
            </a:r>
          </a:p>
        </p:txBody>
      </p:sp>
    </p:spTree>
    <p:extLst>
      <p:ext uri="{BB962C8B-B14F-4D97-AF65-F5344CB8AC3E}">
        <p14:creationId xmlns:p14="http://schemas.microsoft.com/office/powerpoint/2010/main" val="3268796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54334-0C87-4DDE-BF85-443B785DC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5F4F922D-1399-B2C9-EC11-BA4B1BA27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1" y="0"/>
            <a:ext cx="8610599" cy="6857999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E987CC14-3A9B-A3AC-CA06-621958AE4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1" y="0"/>
            <a:ext cx="8610599" cy="685799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3A6731CB-3367-79FB-3EAF-E9C3A555A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1" y="0"/>
            <a:ext cx="86105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F2AB40-2B56-26A1-96CC-2125BFE4C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558799"/>
            <a:ext cx="3339736" cy="357848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</a:rPr>
              <a:t>New housing could more than double wildfire losses in Canada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C4EF7E-42DE-7CD1-9D30-FE2D1C06F6A8}"/>
              </a:ext>
            </a:extLst>
          </p:cNvPr>
          <p:cNvSpPr txBox="1"/>
          <p:nvPr/>
        </p:nvSpPr>
        <p:spPr>
          <a:xfrm>
            <a:off x="7772250" y="3142153"/>
            <a:ext cx="3339736" cy="1649303"/>
          </a:xfrm>
          <a:prstGeom prst="rect">
            <a:avLst/>
          </a:prstGeom>
          <a:solidFill>
            <a:srgbClr val="E38343"/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800" b="1" i="0">
                <a:solidFill>
                  <a:schemeClr val="accent1"/>
                </a:solidFill>
                <a:latin typeface="Khand SemiBold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In B.C., wildfire damages could almost triple</a:t>
            </a:r>
          </a:p>
        </p:txBody>
      </p:sp>
    </p:spTree>
    <p:extLst>
      <p:ext uri="{BB962C8B-B14F-4D97-AF65-F5344CB8AC3E}">
        <p14:creationId xmlns:p14="http://schemas.microsoft.com/office/powerpoint/2010/main" val="242357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1F1F-5348-EF14-8FB8-7F44E1D67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D741765-2B13-F32B-37D2-80AA071C29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E958D7-69EE-6908-C174-701AAB788B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D20DF5-CDFD-17C0-0F20-5663F97C7A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B80039-F2A0-4153-F163-0205DF4B2A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151957-DE9D-0863-F1F1-C4CFE6D925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94D5F4-49F9-C98A-8C07-D9CC88045B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" r="5"/>
          <a:stretch/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1A4BB6-DC89-B27B-5EC6-99C5F66C1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558744"/>
            <a:ext cx="4068636" cy="1745544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accent1"/>
                </a:solidFill>
              </a:rPr>
              <a:t>92% of new wildfire losses could occur in just 20 municipalities</a:t>
            </a:r>
          </a:p>
        </p:txBody>
      </p:sp>
    </p:spTree>
    <p:extLst>
      <p:ext uri="{BB962C8B-B14F-4D97-AF65-F5344CB8AC3E}">
        <p14:creationId xmlns:p14="http://schemas.microsoft.com/office/powerpoint/2010/main" val="2012800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98EB-AD03-6618-5A8B-78738F55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9D2207-E330-1EE0-1DA4-7E502C60EB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Challenges </a:t>
            </a:r>
            <a:br>
              <a:rPr lang="en-US"/>
            </a:br>
            <a:r>
              <a:rPr lang="en-US"/>
              <a:t>and opportunities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268B02-8229-F3E0-3E1C-428028F207A4}"/>
              </a:ext>
            </a:extLst>
          </p:cNvPr>
          <p:cNvSpPr/>
          <p:nvPr/>
        </p:nvSpPr>
        <p:spPr>
          <a:xfrm>
            <a:off x="10151213" y="6176238"/>
            <a:ext cx="2009255" cy="4690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4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79A6E-7851-D3AE-ACE9-A6F40E3A9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61CE167-5ACA-44B9-6372-CE0E7F69713A}"/>
              </a:ext>
            </a:extLst>
          </p:cNvPr>
          <p:cNvSpPr/>
          <p:nvPr/>
        </p:nvSpPr>
        <p:spPr>
          <a:xfrm>
            <a:off x="935039" y="539750"/>
            <a:ext cx="2090549" cy="5763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CEFE2-272E-87AD-4CB1-F5EB34FF8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9" y="504824"/>
            <a:ext cx="3865562" cy="217110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Permissive</a:t>
            </a:r>
            <a:r>
              <a:rPr lang="en-US"/>
              <a:t>  land use policies allow risky development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DEB6AD-8549-DFA7-E853-C124E61F5EBC}"/>
              </a:ext>
            </a:extLst>
          </p:cNvPr>
          <p:cNvSpPr txBox="1"/>
          <p:nvPr/>
        </p:nvSpPr>
        <p:spPr>
          <a:xfrm>
            <a:off x="7446078" y="505011"/>
            <a:ext cx="433458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Strong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 and </a:t>
            </a: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consistent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 land use regulations can direct development away from high-hazard areas</a:t>
            </a:r>
          </a:p>
        </p:txBody>
      </p:sp>
      <p:sp>
        <p:nvSpPr>
          <p:cNvPr id="14" name="TextBox 4, chunk 1">
            <a:extLst>
              <a:ext uri="{FF2B5EF4-FFF2-40B4-BE49-F238E27FC236}">
                <a16:creationId xmlns:a16="http://schemas.microsoft.com/office/drawing/2014/main" id="{7CC86D20-B060-C12D-3386-E96B1645C3BF}"/>
              </a:ext>
            </a:extLst>
          </p:cNvPr>
          <p:cNvSpPr txBox="1"/>
          <p:nvPr/>
        </p:nvSpPr>
        <p:spPr>
          <a:xfrm>
            <a:off x="634814" y="2871901"/>
            <a:ext cx="3865562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Most provinces and territories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do not use their full authority</a:t>
            </a:r>
          </a:p>
        </p:txBody>
      </p:sp>
      <p:sp>
        <p:nvSpPr>
          <p:cNvPr id="15" name="TextBox 4, chunk 2">
            <a:extLst>
              <a:ext uri="{FF2B5EF4-FFF2-40B4-BE49-F238E27FC236}">
                <a16:creationId xmlns:a16="http://schemas.microsoft.com/office/drawing/2014/main" id="{03E555B3-E37D-FD78-4FA0-6C4A2636DD2D}"/>
              </a:ext>
            </a:extLst>
          </p:cNvPr>
          <p:cNvSpPr txBox="1"/>
          <p:nvPr/>
        </p:nvSpPr>
        <p:spPr>
          <a:xfrm>
            <a:off x="828022" y="3624724"/>
            <a:ext cx="5160962" cy="38440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Existing regulations often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set the bar too low</a:t>
            </a:r>
          </a:p>
        </p:txBody>
      </p:sp>
      <p:sp>
        <p:nvSpPr>
          <p:cNvPr id="16" name="TextBox 4, chunk 3">
            <a:extLst>
              <a:ext uri="{FF2B5EF4-FFF2-40B4-BE49-F238E27FC236}">
                <a16:creationId xmlns:a16="http://schemas.microsoft.com/office/drawing/2014/main" id="{5BC6A11A-4EAF-D537-A212-A2B6D3B6BBA7}"/>
              </a:ext>
            </a:extLst>
          </p:cNvPr>
          <p:cNvSpPr txBox="1"/>
          <p:nvPr/>
        </p:nvSpPr>
        <p:spPr>
          <a:xfrm>
            <a:off x="1065632" y="4058999"/>
            <a:ext cx="4695976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Municipalities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 face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significant barriers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 to managing risky development</a:t>
            </a:r>
            <a:endParaRPr lang="en-US" sz="1800"/>
          </a:p>
        </p:txBody>
      </p:sp>
      <p:sp>
        <p:nvSpPr>
          <p:cNvPr id="17" name="TextBox 4, chunk 4">
            <a:extLst>
              <a:ext uri="{FF2B5EF4-FFF2-40B4-BE49-F238E27FC236}">
                <a16:creationId xmlns:a16="http://schemas.microsoft.com/office/drawing/2014/main" id="{57E602C3-95CC-2833-4A5D-4DC16D3A510E}"/>
              </a:ext>
            </a:extLst>
          </p:cNvPr>
          <p:cNvSpPr txBox="1"/>
          <p:nvPr/>
        </p:nvSpPr>
        <p:spPr>
          <a:xfrm>
            <a:off x="1314357" y="4811822"/>
            <a:ext cx="4580416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Governments rely on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uncertain risk mitigation </a:t>
            </a: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for new homes</a:t>
            </a:r>
            <a:endParaRPr lang="en-US" sz="1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FAC6D6-7736-85E2-AA7D-86CDA7875E12}"/>
              </a:ext>
            </a:extLst>
          </p:cNvPr>
          <p:cNvGrpSpPr/>
          <p:nvPr/>
        </p:nvGrpSpPr>
        <p:grpSpPr>
          <a:xfrm>
            <a:off x="8921099" y="4250904"/>
            <a:ext cx="1486925" cy="1420347"/>
            <a:chOff x="8921099" y="4250904"/>
            <a:chExt cx="1486925" cy="142034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7A12DAD-5B6B-ABFD-E604-6F520B31AADC}"/>
                </a:ext>
              </a:extLst>
            </p:cNvPr>
            <p:cNvSpPr/>
            <p:nvPr/>
          </p:nvSpPr>
          <p:spPr>
            <a:xfrm>
              <a:off x="9117106" y="4250904"/>
              <a:ext cx="1250577" cy="13466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FFF38C9-07B3-312F-2771-710FD403BEF3}"/>
                </a:ext>
              </a:extLst>
            </p:cNvPr>
            <p:cNvGrpSpPr/>
            <p:nvPr/>
          </p:nvGrpSpPr>
          <p:grpSpPr>
            <a:xfrm>
              <a:off x="8921099" y="4250904"/>
              <a:ext cx="1486925" cy="1420347"/>
              <a:chOff x="8625263" y="3724106"/>
              <a:chExt cx="2252380" cy="2151529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5E3D1F6-6190-A0D6-2B01-6F646DF5AA9D}"/>
                  </a:ext>
                </a:extLst>
              </p:cNvPr>
              <p:cNvSpPr/>
              <p:nvPr/>
            </p:nvSpPr>
            <p:spPr>
              <a:xfrm>
                <a:off x="8625263" y="4283648"/>
                <a:ext cx="851646" cy="8516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atoshi" pitchFamily="2" charset="77"/>
                </a:endParaRPr>
              </a:p>
            </p:txBody>
          </p:sp>
          <p:pic>
            <p:nvPicPr>
              <p:cNvPr id="35" name="Graphic 34">
                <a:extLst>
                  <a:ext uri="{FF2B5EF4-FFF2-40B4-BE49-F238E27FC236}">
                    <a16:creationId xmlns:a16="http://schemas.microsoft.com/office/drawing/2014/main" id="{C5E5E344-B131-8955-84B4-E1CAB5A9D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726114" y="3724106"/>
                <a:ext cx="2151529" cy="2151529"/>
              </a:xfrm>
              <a:prstGeom prst="rect">
                <a:avLst/>
              </a:prstGeom>
            </p:spPr>
          </p:pic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9F164B5-3F8F-4512-1566-B2DF9B400501}"/>
              </a:ext>
            </a:extLst>
          </p:cNvPr>
          <p:cNvSpPr/>
          <p:nvPr/>
        </p:nvSpPr>
        <p:spPr>
          <a:xfrm>
            <a:off x="671054" y="308849"/>
            <a:ext cx="5354170" cy="525579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38115A-D4EB-50E2-7012-DA686CE7A838}"/>
              </a:ext>
            </a:extLst>
          </p:cNvPr>
          <p:cNvCxnSpPr/>
          <p:nvPr/>
        </p:nvCxnSpPr>
        <p:spPr>
          <a:xfrm>
            <a:off x="4800600" y="847164"/>
            <a:ext cx="2474259" cy="0"/>
          </a:xfrm>
          <a:prstGeom prst="line">
            <a:avLst/>
          </a:prstGeom>
          <a:ln w="38100" cap="rnd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86F7A97-2ECF-6EF8-9D80-5A46CB028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58" y="7042484"/>
            <a:ext cx="4671022" cy="50291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E76046-095D-6D6E-60B4-D8ADAB30C8E3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8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4B923-DB1C-5DA5-A366-4C2A8DE1A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54B380-ABCC-4354-9289-EDC3031DC488}"/>
              </a:ext>
            </a:extLst>
          </p:cNvPr>
          <p:cNvSpPr/>
          <p:nvPr/>
        </p:nvSpPr>
        <p:spPr>
          <a:xfrm>
            <a:off x="935038" y="539750"/>
            <a:ext cx="2090549" cy="5763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CF78D5-D8B5-996B-C4F3-7D6831F0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Misaligned</a:t>
            </a:r>
            <a:r>
              <a:rPr lang="en-US"/>
              <a:t>  housing and infrastructure policies can drive unsafe construction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5185B2-C196-A3EC-8D2C-4F9E0056863D}"/>
              </a:ext>
            </a:extLst>
          </p:cNvPr>
          <p:cNvSpPr txBox="1"/>
          <p:nvPr/>
        </p:nvSpPr>
        <p:spPr>
          <a:xfrm>
            <a:off x="7446078" y="505011"/>
            <a:ext cx="433458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Global </a:t>
            </a: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best practices 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integrate climate hazards into housing and infrastructure funding</a:t>
            </a:r>
          </a:p>
        </p:txBody>
      </p:sp>
      <p:sp>
        <p:nvSpPr>
          <p:cNvPr id="9" name="TextBox 4, chunk 3">
            <a:extLst>
              <a:ext uri="{FF2B5EF4-FFF2-40B4-BE49-F238E27FC236}">
                <a16:creationId xmlns:a16="http://schemas.microsoft.com/office/drawing/2014/main" id="{E383EE32-EFBB-D7DE-2C5E-9DE913BF5A61}"/>
              </a:ext>
            </a:extLst>
          </p:cNvPr>
          <p:cNvSpPr txBox="1"/>
          <p:nvPr/>
        </p:nvSpPr>
        <p:spPr>
          <a:xfrm>
            <a:off x="643492" y="3259588"/>
            <a:ext cx="5248322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Housing targets and incentives may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push development into high-risk areas</a:t>
            </a: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, undermining affordability</a:t>
            </a:r>
          </a:p>
        </p:txBody>
      </p:sp>
      <p:sp>
        <p:nvSpPr>
          <p:cNvPr id="10" name="TextBox 4, chunk 4">
            <a:extLst>
              <a:ext uri="{FF2B5EF4-FFF2-40B4-BE49-F238E27FC236}">
                <a16:creationId xmlns:a16="http://schemas.microsoft.com/office/drawing/2014/main" id="{F36683B1-A5DC-5F96-5A01-5CDB76ED9481}"/>
              </a:ext>
            </a:extLst>
          </p:cNvPr>
          <p:cNvSpPr txBox="1"/>
          <p:nvPr/>
        </p:nvSpPr>
        <p:spPr>
          <a:xfrm>
            <a:off x="1024670" y="4355430"/>
            <a:ext cx="4789129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Infrastructure funding often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ignores climate risks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to the housing it enables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18E3EEF-6B75-D316-6C1D-73061E341C74}"/>
              </a:ext>
            </a:extLst>
          </p:cNvPr>
          <p:cNvGrpSpPr/>
          <p:nvPr/>
        </p:nvGrpSpPr>
        <p:grpSpPr>
          <a:xfrm>
            <a:off x="9230428" y="4206021"/>
            <a:ext cx="1503396" cy="1503396"/>
            <a:chOff x="9230428" y="4206021"/>
            <a:chExt cx="1503396" cy="15033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AC5595-DF46-7C99-67A8-873B6239D228}"/>
                </a:ext>
              </a:extLst>
            </p:cNvPr>
            <p:cNvSpPr/>
            <p:nvPr/>
          </p:nvSpPr>
          <p:spPr>
            <a:xfrm>
              <a:off x="9356837" y="4284408"/>
              <a:ext cx="865123" cy="13466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4DF04DA-529F-00B9-7CF8-B682821A9AB5}"/>
                </a:ext>
              </a:extLst>
            </p:cNvPr>
            <p:cNvSpPr/>
            <p:nvPr/>
          </p:nvSpPr>
          <p:spPr>
            <a:xfrm>
              <a:off x="9659740" y="4306633"/>
              <a:ext cx="562220" cy="5622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3013425-191A-D57A-6E28-ACACDA08D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30428" y="4206021"/>
              <a:ext cx="1503396" cy="1503396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B12DD-C424-5C72-9EC1-2522FC65BB64}"/>
              </a:ext>
            </a:extLst>
          </p:cNvPr>
          <p:cNvSpPr/>
          <p:nvPr/>
        </p:nvSpPr>
        <p:spPr>
          <a:xfrm>
            <a:off x="517646" y="330200"/>
            <a:ext cx="5354170" cy="472817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4311765-A5C2-F00F-4BF4-068AFEBF10B9}"/>
              </a:ext>
            </a:extLst>
          </p:cNvPr>
          <p:cNvCxnSpPr>
            <a:cxnSpLocks/>
          </p:cNvCxnSpPr>
          <p:nvPr/>
        </p:nvCxnSpPr>
        <p:spPr>
          <a:xfrm>
            <a:off x="5433134" y="847164"/>
            <a:ext cx="1873188" cy="0"/>
          </a:xfrm>
          <a:prstGeom prst="line">
            <a:avLst/>
          </a:prstGeom>
          <a:ln w="38100" cap="rnd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81D9AF1-12B9-F717-27BA-1B87F3A4C0C5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3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26168-882B-29BD-5587-A4773FE3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AC6D63E-6524-C0EE-74FD-7D426090AE7F}"/>
              </a:ext>
            </a:extLst>
          </p:cNvPr>
          <p:cNvSpPr/>
          <p:nvPr/>
        </p:nvSpPr>
        <p:spPr>
          <a:xfrm>
            <a:off x="935040" y="1146010"/>
            <a:ext cx="1310620" cy="5763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29D513-2031-F48F-B475-A8F7A97AC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9" y="504825"/>
            <a:ext cx="3986586" cy="2052638"/>
          </a:xfrm>
        </p:spPr>
        <p:txBody>
          <a:bodyPr>
            <a:normAutofit/>
          </a:bodyPr>
          <a:lstStyle/>
          <a:p>
            <a:r>
              <a:rPr lang="en-US"/>
              <a:t>Disaster programs </a:t>
            </a:r>
            <a:r>
              <a:rPr lang="en-US">
                <a:solidFill>
                  <a:schemeClr val="bg1"/>
                </a:solidFill>
              </a:rPr>
              <a:t>create</a:t>
            </a:r>
            <a:r>
              <a:rPr lang="en-US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en-US"/>
              <a:t>moral hazard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837FCC-0CB0-FAFF-4E75-B4851896C45A}"/>
              </a:ext>
            </a:extLst>
          </p:cNvPr>
          <p:cNvSpPr txBox="1"/>
          <p:nvPr/>
        </p:nvSpPr>
        <p:spPr>
          <a:xfrm>
            <a:off x="7446079" y="505011"/>
            <a:ext cx="424749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Well-designed disaster assistance and public insurance rules </a:t>
            </a: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reduce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 moral hazard</a:t>
            </a:r>
          </a:p>
        </p:txBody>
      </p:sp>
      <p:sp>
        <p:nvSpPr>
          <p:cNvPr id="27" name="TextBox 4, chunk 3">
            <a:extLst>
              <a:ext uri="{FF2B5EF4-FFF2-40B4-BE49-F238E27FC236}">
                <a16:creationId xmlns:a16="http://schemas.microsoft.com/office/drawing/2014/main" id="{1CA06065-9F2D-643E-4A10-D07DE89E0E78}"/>
              </a:ext>
            </a:extLst>
          </p:cNvPr>
          <p:cNvSpPr txBox="1"/>
          <p:nvPr/>
        </p:nvSpPr>
        <p:spPr>
          <a:xfrm>
            <a:off x="673473" y="3240593"/>
            <a:ext cx="5173803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Disaster assistance programs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enable development in high-hazard areas</a:t>
            </a:r>
          </a:p>
        </p:txBody>
      </p:sp>
      <p:sp>
        <p:nvSpPr>
          <p:cNvPr id="28" name="TextBox 4, chunk 4">
            <a:extLst>
              <a:ext uri="{FF2B5EF4-FFF2-40B4-BE49-F238E27FC236}">
                <a16:creationId xmlns:a16="http://schemas.microsoft.com/office/drawing/2014/main" id="{93C6E4F4-B4B6-FB51-7E93-3BCF40DA8D87}"/>
              </a:ext>
            </a:extLst>
          </p:cNvPr>
          <p:cNvSpPr txBox="1"/>
          <p:nvPr/>
        </p:nvSpPr>
        <p:spPr>
          <a:xfrm>
            <a:off x="1031255" y="4031162"/>
            <a:ext cx="5173802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National public flood insurance could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encourage dangerous housing choices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F7BB18-4A72-ECEE-E677-301415E43416}"/>
              </a:ext>
            </a:extLst>
          </p:cNvPr>
          <p:cNvGrpSpPr/>
          <p:nvPr/>
        </p:nvGrpSpPr>
        <p:grpSpPr>
          <a:xfrm>
            <a:off x="8920441" y="4214040"/>
            <a:ext cx="1420348" cy="1420348"/>
            <a:chOff x="8920441" y="4214040"/>
            <a:chExt cx="1420348" cy="142034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19DCE5B-EA8E-C232-82FC-F47C19617B00}"/>
                </a:ext>
              </a:extLst>
            </p:cNvPr>
            <p:cNvSpPr/>
            <p:nvPr/>
          </p:nvSpPr>
          <p:spPr>
            <a:xfrm>
              <a:off x="9317002" y="4654588"/>
              <a:ext cx="562220" cy="5622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7A939F4B-FFB6-4583-7379-FF0478964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20441" y="4214040"/>
              <a:ext cx="1420348" cy="142034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BC2783B-B67E-161A-B67E-F2C95942A350}"/>
              </a:ext>
            </a:extLst>
          </p:cNvPr>
          <p:cNvSpPr/>
          <p:nvPr/>
        </p:nvSpPr>
        <p:spPr>
          <a:xfrm>
            <a:off x="498429" y="330200"/>
            <a:ext cx="5354170" cy="440390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C65445-0697-9D2B-483D-E2F4113BD876}"/>
              </a:ext>
            </a:extLst>
          </p:cNvPr>
          <p:cNvCxnSpPr>
            <a:cxnSpLocks/>
          </p:cNvCxnSpPr>
          <p:nvPr/>
        </p:nvCxnSpPr>
        <p:spPr>
          <a:xfrm>
            <a:off x="4639235" y="847164"/>
            <a:ext cx="2635624" cy="0"/>
          </a:xfrm>
          <a:prstGeom prst="line">
            <a:avLst/>
          </a:prstGeom>
          <a:ln w="38100" cap="rnd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F9A1CEA-75C9-E260-EF95-38BBD5884828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8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C79DA-96C3-8016-9EBF-7EE65D0C1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E782499-1181-3A88-6020-628370C37A5A}"/>
              </a:ext>
            </a:extLst>
          </p:cNvPr>
          <p:cNvSpPr/>
          <p:nvPr/>
        </p:nvSpPr>
        <p:spPr>
          <a:xfrm>
            <a:off x="918260" y="539750"/>
            <a:ext cx="2202422" cy="5763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A7F5D0-3C14-5838-AB48-6301A0D6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9" y="504956"/>
            <a:ext cx="4937256" cy="2051934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Inadequate</a:t>
            </a:r>
            <a:r>
              <a:rPr lang="en-US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/>
              <a:t> hazard mapping prevents safer decision making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2FBDC2-BAD4-76E3-92DE-7F110A7A1DB4}"/>
              </a:ext>
            </a:extLst>
          </p:cNvPr>
          <p:cNvSpPr txBox="1"/>
          <p:nvPr/>
        </p:nvSpPr>
        <p:spPr>
          <a:xfrm>
            <a:off x="7446078" y="505011"/>
            <a:ext cx="434045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Making hazard information </a:t>
            </a: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accessible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 and </a:t>
            </a:r>
            <a:r>
              <a:rPr lang="en-US" sz="3800" b="1">
                <a:solidFill>
                  <a:schemeClr val="bg2"/>
                </a:solidFill>
                <a:effectLst/>
                <a:latin typeface="Khand SemiBold" pitchFamily="2" charset="77"/>
                <a:ea typeface="Noto Sans Symbols"/>
                <a:cs typeface="Noto Sans Symbols"/>
              </a:rPr>
              <a:t>transparent</a:t>
            </a:r>
            <a:r>
              <a:rPr lang="en-US" sz="3800" b="1">
                <a:effectLst/>
                <a:latin typeface="Khand SemiBold" pitchFamily="2" charset="77"/>
                <a:ea typeface="Noto Sans Symbols"/>
                <a:cs typeface="Noto Sans Symbols"/>
              </a:rPr>
              <a:t> empowers better housing decisions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0B8E0F-40E0-78E8-E0EC-1E8E89ECE1BC}"/>
              </a:ext>
            </a:extLst>
          </p:cNvPr>
          <p:cNvGrpSpPr/>
          <p:nvPr/>
        </p:nvGrpSpPr>
        <p:grpSpPr>
          <a:xfrm>
            <a:off x="8789304" y="4247779"/>
            <a:ext cx="1310581" cy="1357703"/>
            <a:chOff x="8789304" y="4247779"/>
            <a:chExt cx="1310581" cy="135770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3F41EE-17E8-35FF-1513-26489105A376}"/>
                </a:ext>
              </a:extLst>
            </p:cNvPr>
            <p:cNvSpPr/>
            <p:nvPr/>
          </p:nvSpPr>
          <p:spPr>
            <a:xfrm>
              <a:off x="8860582" y="4258861"/>
              <a:ext cx="1144337" cy="13466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A57B6EE-42BD-EF1E-E64F-FAF6D580C558}"/>
                </a:ext>
              </a:extLst>
            </p:cNvPr>
            <p:cNvSpPr/>
            <p:nvPr/>
          </p:nvSpPr>
          <p:spPr>
            <a:xfrm>
              <a:off x="9490182" y="4499338"/>
              <a:ext cx="562220" cy="5622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B6929A3-30A5-E0F7-70F7-FBB8E85F2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89304" y="4247779"/>
              <a:ext cx="1310581" cy="1310581"/>
            </a:xfrm>
            <a:prstGeom prst="rect">
              <a:avLst/>
            </a:prstGeom>
          </p:spPr>
        </p:pic>
      </p:grpSp>
      <p:sp>
        <p:nvSpPr>
          <p:cNvPr id="13" name="TextBox 4, chunk 3">
            <a:extLst>
              <a:ext uri="{FF2B5EF4-FFF2-40B4-BE49-F238E27FC236}">
                <a16:creationId xmlns:a16="http://schemas.microsoft.com/office/drawing/2014/main" id="{9EFCD525-B698-3F91-BDBE-1D865257277C}"/>
              </a:ext>
            </a:extLst>
          </p:cNvPr>
          <p:cNvSpPr txBox="1"/>
          <p:nvPr/>
        </p:nvSpPr>
        <p:spPr>
          <a:xfrm>
            <a:off x="649958" y="3236863"/>
            <a:ext cx="4202716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Municipalities and the public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lack key hazard information</a:t>
            </a:r>
          </a:p>
        </p:txBody>
      </p:sp>
      <p:sp>
        <p:nvSpPr>
          <p:cNvPr id="14" name="TextBox 4, chunk 4">
            <a:extLst>
              <a:ext uri="{FF2B5EF4-FFF2-40B4-BE49-F238E27FC236}">
                <a16:creationId xmlns:a16="http://schemas.microsoft.com/office/drawing/2014/main" id="{4F5E45BB-56E0-A3FC-7F1A-A1B3BBCC61DB}"/>
              </a:ext>
            </a:extLst>
          </p:cNvPr>
          <p:cNvSpPr txBox="1"/>
          <p:nvPr/>
        </p:nvSpPr>
        <p:spPr>
          <a:xfrm>
            <a:off x="1016008" y="4022848"/>
            <a:ext cx="4628363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Inaccessible maps and no disclosure leave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homebuyers uninformed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BC9D1A-6399-2FAE-3A6D-16C3E6E3A57D}"/>
              </a:ext>
            </a:extLst>
          </p:cNvPr>
          <p:cNvSpPr/>
          <p:nvPr/>
        </p:nvSpPr>
        <p:spPr>
          <a:xfrm>
            <a:off x="519442" y="330200"/>
            <a:ext cx="5354170" cy="46137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F0AD8F7-EAC0-C295-79FF-12493E88AB98}"/>
              </a:ext>
            </a:extLst>
          </p:cNvPr>
          <p:cNvCxnSpPr>
            <a:cxnSpLocks/>
          </p:cNvCxnSpPr>
          <p:nvPr/>
        </p:nvCxnSpPr>
        <p:spPr>
          <a:xfrm>
            <a:off x="4538444" y="847164"/>
            <a:ext cx="2767878" cy="0"/>
          </a:xfrm>
          <a:prstGeom prst="line">
            <a:avLst/>
          </a:prstGeom>
          <a:ln w="38100" cap="rnd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103BE2B-FBB5-703B-0650-C608793E3B6F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26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ACFA58-7B6A-7258-AB08-10D77B9EE7E2}"/>
              </a:ext>
            </a:extLst>
          </p:cNvPr>
          <p:cNvSpPr txBox="1"/>
          <p:nvPr/>
        </p:nvSpPr>
        <p:spPr>
          <a:xfrm>
            <a:off x="6877753" y="2974635"/>
            <a:ext cx="459352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3800" b="1">
                <a:latin typeface="Khand SemiBold" pitchFamily="2" charset="77"/>
                <a:ea typeface="Noto Sans Symbols"/>
                <a:cs typeface="Noto Sans Symbols"/>
              </a:rPr>
              <a:t>Programs that empower</a:t>
            </a:r>
            <a:r>
              <a:rPr lang="en-US" sz="3800" b="1">
                <a:solidFill>
                  <a:schemeClr val="bg2"/>
                </a:solidFill>
                <a:latin typeface="Khand SemiBold" pitchFamily="2" charset="77"/>
                <a:ea typeface="Noto Sans Symbols"/>
                <a:cs typeface="Noto Sans Symbols"/>
              </a:rPr>
              <a:t> local actions </a:t>
            </a:r>
            <a:r>
              <a:rPr lang="en-US" sz="3800" b="1">
                <a:latin typeface="Khand SemiBold" pitchFamily="2" charset="77"/>
                <a:ea typeface="Noto Sans Symbols"/>
                <a:cs typeface="Noto Sans Symbols"/>
              </a:rPr>
              <a:t>and </a:t>
            </a:r>
            <a:r>
              <a:rPr lang="en-US" sz="3800" b="1">
                <a:solidFill>
                  <a:schemeClr val="bg2"/>
                </a:solidFill>
                <a:latin typeface="Khand SemiBold" pitchFamily="2" charset="77"/>
                <a:ea typeface="Noto Sans Symbols"/>
                <a:cs typeface="Noto Sans Symbols"/>
              </a:rPr>
              <a:t>decision making </a:t>
            </a:r>
            <a:r>
              <a:rPr lang="en-US" sz="3800" b="1">
                <a:latin typeface="Khand SemiBold" pitchFamily="2" charset="77"/>
                <a:ea typeface="Noto Sans Symbols"/>
                <a:cs typeface="Noto Sans Symbols"/>
              </a:rPr>
              <a:t>are having some success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6F96B6-FD05-E512-4B55-4BFD69EFF2A9}"/>
              </a:ext>
            </a:extLst>
          </p:cNvPr>
          <p:cNvCxnSpPr>
            <a:cxnSpLocks/>
          </p:cNvCxnSpPr>
          <p:nvPr/>
        </p:nvCxnSpPr>
        <p:spPr>
          <a:xfrm>
            <a:off x="1176157" y="3296853"/>
            <a:ext cx="5534431" cy="0"/>
          </a:xfrm>
          <a:prstGeom prst="line">
            <a:avLst/>
          </a:prstGeom>
          <a:ln w="38100" cap="rnd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5819FA4-918A-1DE2-9B5A-20A68A132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2" t="6045" r="55434" b="6761"/>
          <a:stretch/>
        </p:blipFill>
        <p:spPr>
          <a:xfrm rot="5400000" flipH="1">
            <a:off x="3826979" y="-3826981"/>
            <a:ext cx="4667196" cy="12321154"/>
          </a:xfrm>
          <a:prstGeom prst="rect">
            <a:avLst/>
          </a:prstGeom>
        </p:spPr>
      </p:pic>
      <p:sp>
        <p:nvSpPr>
          <p:cNvPr id="7" name="TextBox 4, chunk 3">
            <a:extLst>
              <a:ext uri="{FF2B5EF4-FFF2-40B4-BE49-F238E27FC236}">
                <a16:creationId xmlns:a16="http://schemas.microsoft.com/office/drawing/2014/main" id="{12BAE6A6-F428-783A-A96E-D87A07946329}"/>
              </a:ext>
            </a:extLst>
          </p:cNvPr>
          <p:cNvSpPr txBox="1"/>
          <p:nvPr/>
        </p:nvSpPr>
        <p:spPr>
          <a:xfrm>
            <a:off x="810106" y="3838879"/>
            <a:ext cx="5285894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800"/>
              <a:t>On-reserve communities face </a:t>
            </a:r>
            <a:r>
              <a:rPr lang="en-US" sz="1800" b="1"/>
              <a:t>acute housing needs</a:t>
            </a:r>
            <a:r>
              <a:rPr lang="en-US" sz="1800"/>
              <a:t> and </a:t>
            </a:r>
            <a:r>
              <a:rPr lang="en-US" sz="1800" b="1"/>
              <a:t>significant climate impacts </a:t>
            </a:r>
          </a:p>
        </p:txBody>
      </p:sp>
      <p:sp>
        <p:nvSpPr>
          <p:cNvPr id="8" name="TextBox 4, chunk 4">
            <a:extLst>
              <a:ext uri="{FF2B5EF4-FFF2-40B4-BE49-F238E27FC236}">
                <a16:creationId xmlns:a16="http://schemas.microsoft.com/office/drawing/2014/main" id="{AA0FF7FC-7869-4E89-FA59-B45BD3326445}"/>
              </a:ext>
            </a:extLst>
          </p:cNvPr>
          <p:cNvSpPr txBox="1"/>
          <p:nvPr/>
        </p:nvSpPr>
        <p:spPr>
          <a:xfrm>
            <a:off x="1176157" y="4624864"/>
            <a:ext cx="4795856" cy="70294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 sz="2000"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800"/>
              <a:t>There is a </a:t>
            </a:r>
            <a:r>
              <a:rPr lang="en-US" sz="1800" b="1"/>
              <a:t>unique governance context</a:t>
            </a:r>
            <a:r>
              <a:rPr lang="en-US" sz="1800"/>
              <a:t> and major </a:t>
            </a:r>
            <a:r>
              <a:rPr lang="en-US" sz="1800" b="1"/>
              <a:t>funding and capacity issues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C83B99F-1C0A-C78C-C3DE-35BE15E85A4D}"/>
              </a:ext>
            </a:extLst>
          </p:cNvPr>
          <p:cNvSpPr/>
          <p:nvPr/>
        </p:nvSpPr>
        <p:spPr>
          <a:xfrm>
            <a:off x="1864937" y="1075978"/>
            <a:ext cx="1391219" cy="57635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toshi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F3AC0-A218-9C2F-74E8-4D41BB8B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39" y="558744"/>
            <a:ext cx="4876825" cy="2870249"/>
          </a:xfrm>
        </p:spPr>
        <p:txBody>
          <a:bodyPr/>
          <a:lstStyle/>
          <a:p>
            <a:r>
              <a:rPr lang="en-CA">
                <a:solidFill>
                  <a:schemeClr val="tx1"/>
                </a:solidFill>
              </a:rPr>
              <a:t>Indigenous communities face  </a:t>
            </a:r>
            <a:r>
              <a:rPr lang="en-CA">
                <a:solidFill>
                  <a:schemeClr val="bg1"/>
                </a:solidFill>
              </a:rPr>
              <a:t>unique</a:t>
            </a:r>
            <a:r>
              <a:rPr lang="en-CA">
                <a:solidFill>
                  <a:schemeClr val="tx1"/>
                </a:solidFill>
              </a:rPr>
              <a:t>  barriers </a:t>
            </a:r>
            <a:br>
              <a:rPr lang="en-CA">
                <a:solidFill>
                  <a:schemeClr val="tx1"/>
                </a:solidFill>
              </a:rPr>
            </a:br>
            <a:r>
              <a:rPr lang="en-CA">
                <a:solidFill>
                  <a:schemeClr val="tx1"/>
                </a:solidFill>
              </a:rPr>
              <a:t>and challenges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049753B-6169-A070-4CD3-B48C2E6B34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28" r="14061"/>
          <a:stretch/>
        </p:blipFill>
        <p:spPr>
          <a:xfrm rot="311092" flipV="1">
            <a:off x="6831827" y="-131739"/>
            <a:ext cx="5493305" cy="2931892"/>
          </a:xfrm>
          <a:prstGeom prst="rect">
            <a:avLst/>
          </a:prstGeom>
          <a:effectLst>
            <a:outerShdw blurRad="244225" dist="38100" dir="2700000" algn="tl" rotWithShape="0">
              <a:schemeClr val="tx1">
                <a:alpha val="10000"/>
              </a:scheme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C059A98-7A74-7649-01D1-E09815C09E79}"/>
              </a:ext>
            </a:extLst>
          </p:cNvPr>
          <p:cNvGrpSpPr/>
          <p:nvPr/>
        </p:nvGrpSpPr>
        <p:grpSpPr>
          <a:xfrm flipH="1">
            <a:off x="8445352" y="415146"/>
            <a:ext cx="1321663" cy="1321663"/>
            <a:chOff x="8256816" y="558744"/>
            <a:chExt cx="1321663" cy="13216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A1876C-D4A4-7FE6-708B-36BD702BE890}"/>
                </a:ext>
              </a:extLst>
            </p:cNvPr>
            <p:cNvSpPr/>
            <p:nvPr/>
          </p:nvSpPr>
          <p:spPr>
            <a:xfrm>
              <a:off x="8353778" y="765530"/>
              <a:ext cx="812800" cy="679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3F0F92B-5BA8-16A2-FD31-B97086D64CFD}"/>
                </a:ext>
              </a:extLst>
            </p:cNvPr>
            <p:cNvSpPr/>
            <p:nvPr/>
          </p:nvSpPr>
          <p:spPr>
            <a:xfrm>
              <a:off x="8474182" y="765530"/>
              <a:ext cx="562220" cy="5622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2" charset="77"/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0C5ED876-E90E-7929-A5BC-68B0DAE8E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6816" y="558744"/>
              <a:ext cx="1321663" cy="1321663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2EDDD49-5924-CD0D-B25A-FC094B054C3B}"/>
              </a:ext>
            </a:extLst>
          </p:cNvPr>
          <p:cNvSpPr/>
          <p:nvPr/>
        </p:nvSpPr>
        <p:spPr>
          <a:xfrm>
            <a:off x="9622755" y="6223536"/>
            <a:ext cx="2490415" cy="46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2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D33D-14A3-DDB7-4549-7B4576AF1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545C2A-3AB0-9D6D-29BA-FF004A8EA1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6129" y="1609344"/>
            <a:ext cx="6035040" cy="2095101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Conclusions and Recommendations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6080B1-1BFC-3B7B-089E-497D705A2B8E}"/>
              </a:ext>
            </a:extLst>
          </p:cNvPr>
          <p:cNvSpPr/>
          <p:nvPr/>
        </p:nvSpPr>
        <p:spPr>
          <a:xfrm>
            <a:off x="10151213" y="6176238"/>
            <a:ext cx="2009255" cy="4690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87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942AF-5759-CC15-6460-F88C8F04E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DAB17B-48E0-9C17-2AF8-A3AFA2B7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9" b="5609"/>
          <a:stretch/>
        </p:blipFill>
        <p:spPr>
          <a:xfrm>
            <a:off x="0" y="0"/>
            <a:ext cx="12181847" cy="60835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232818-5949-D09B-3AA9-64FC1F60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CONCLUSIONS</a:t>
            </a:r>
          </a:p>
        </p:txBody>
      </p:sp>
      <p:sp>
        <p:nvSpPr>
          <p:cNvPr id="9" name="TextBox 4, chunk 1">
            <a:extLst>
              <a:ext uri="{FF2B5EF4-FFF2-40B4-BE49-F238E27FC236}">
                <a16:creationId xmlns:a16="http://schemas.microsoft.com/office/drawing/2014/main" id="{45AF1C0B-B0FA-A6D5-450A-17BE6779926D}"/>
              </a:ext>
            </a:extLst>
          </p:cNvPr>
          <p:cNvSpPr txBox="1"/>
          <p:nvPr/>
        </p:nvSpPr>
        <p:spPr>
          <a:xfrm>
            <a:off x="1332197" y="1571323"/>
            <a:ext cx="4143336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Damages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 to new housing from flooding and wildfire are on track to cost households and taxpayers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billions</a:t>
            </a:r>
          </a:p>
        </p:txBody>
      </p:sp>
      <p:sp>
        <p:nvSpPr>
          <p:cNvPr id="10" name="TextBox 4, chunk 2">
            <a:extLst>
              <a:ext uri="{FF2B5EF4-FFF2-40B4-BE49-F238E27FC236}">
                <a16:creationId xmlns:a16="http://schemas.microsoft.com/office/drawing/2014/main" id="{A271705A-D5E9-5863-2B3B-49930E90658C}"/>
              </a:ext>
            </a:extLst>
          </p:cNvPr>
          <p:cNvSpPr txBox="1"/>
          <p:nvPr/>
        </p:nvSpPr>
        <p:spPr>
          <a:xfrm>
            <a:off x="1332196" y="2959970"/>
            <a:ext cx="3409925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Permissive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 land use policies are a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primary driver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of risky housing construction</a:t>
            </a:r>
          </a:p>
        </p:txBody>
      </p:sp>
      <p:sp>
        <p:nvSpPr>
          <p:cNvPr id="11" name="TextBox 4, chunk 3">
            <a:extLst>
              <a:ext uri="{FF2B5EF4-FFF2-40B4-BE49-F238E27FC236}">
                <a16:creationId xmlns:a16="http://schemas.microsoft.com/office/drawing/2014/main" id="{34D1D15B-BAD7-D325-EE4D-1E34C7CE7FB6}"/>
              </a:ext>
            </a:extLst>
          </p:cNvPr>
          <p:cNvSpPr txBox="1"/>
          <p:nvPr/>
        </p:nvSpPr>
        <p:spPr>
          <a:xfrm>
            <a:off x="1332197" y="4315079"/>
            <a:ext cx="4763803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Steering development away from high-hazard areas can dramatically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reduce losses without limiting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housing growth</a:t>
            </a:r>
          </a:p>
        </p:txBody>
      </p:sp>
      <p:sp>
        <p:nvSpPr>
          <p:cNvPr id="12" name="TextBox 4, chunk 4">
            <a:extLst>
              <a:ext uri="{FF2B5EF4-FFF2-40B4-BE49-F238E27FC236}">
                <a16:creationId xmlns:a16="http://schemas.microsoft.com/office/drawing/2014/main" id="{39B93ACF-F9BF-6BC6-F51E-493376CE0750}"/>
              </a:ext>
            </a:extLst>
          </p:cNvPr>
          <p:cNvSpPr txBox="1"/>
          <p:nvPr/>
        </p:nvSpPr>
        <p:spPr>
          <a:xfrm>
            <a:off x="7363605" y="1568367"/>
            <a:ext cx="3886634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Other policy gaps also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drive unsafe housing development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 when land use policies are permissive</a:t>
            </a:r>
          </a:p>
        </p:txBody>
      </p:sp>
      <p:sp>
        <p:nvSpPr>
          <p:cNvPr id="13" name="TextBox 4, chunk 5">
            <a:extLst>
              <a:ext uri="{FF2B5EF4-FFF2-40B4-BE49-F238E27FC236}">
                <a16:creationId xmlns:a16="http://schemas.microsoft.com/office/drawing/2014/main" id="{4CFCD904-3B25-B15B-4F46-E5E8EF07A4EA}"/>
              </a:ext>
            </a:extLst>
          </p:cNvPr>
          <p:cNvSpPr txBox="1"/>
          <p:nvPr/>
        </p:nvSpPr>
        <p:spPr>
          <a:xfrm>
            <a:off x="7363604" y="2959970"/>
            <a:ext cx="3218154" cy="10214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>
            <a:defPPr>
              <a:defRPr lang="fr-FR"/>
            </a:defPPr>
            <a:lvl1pPr lvl="0">
              <a:lnSpc>
                <a:spcPct val="115000"/>
              </a:lnSpc>
              <a:spcAft>
                <a:spcPts val="800"/>
              </a:spcAft>
              <a:defRPr>
                <a:effectLst/>
                <a:latin typeface="Satoshi" pitchFamily="2" charset="77"/>
                <a:ea typeface="Noto Sans Symbols"/>
                <a:cs typeface="Noto Sans Symbol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A lack of information about climate risk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A3C59"/>
                </a:solidFill>
                <a:effectLst/>
                <a:uLnTx/>
                <a:uFillTx/>
                <a:latin typeface="Satoshi" pitchFamily="2" charset="77"/>
                <a:ea typeface="Noto Sans Symbols"/>
                <a:cs typeface="Noto Sans Symbols"/>
              </a:rPr>
              <a:t>hampers smarter housing decisions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896A16-D42A-95E6-B4DF-518D76217EA4}"/>
              </a:ext>
            </a:extLst>
          </p:cNvPr>
          <p:cNvGrpSpPr/>
          <p:nvPr/>
        </p:nvGrpSpPr>
        <p:grpSpPr>
          <a:xfrm>
            <a:off x="-264817" y="1361388"/>
            <a:ext cx="1596406" cy="1967992"/>
            <a:chOff x="-264817" y="1503244"/>
            <a:chExt cx="1596406" cy="196799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9975D0-C499-F07F-9EDC-A280A644ECAA}"/>
                </a:ext>
              </a:extLst>
            </p:cNvPr>
            <p:cNvSpPr txBox="1"/>
            <p:nvPr/>
          </p:nvSpPr>
          <p:spPr>
            <a:xfrm>
              <a:off x="-264817" y="1609944"/>
              <a:ext cx="121502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500" b="1">
                  <a:solidFill>
                    <a:schemeClr val="bg2"/>
                  </a:solidFill>
                  <a:latin typeface="Khand SemiBold" pitchFamily="2" charset="77"/>
                </a:rPr>
                <a:t>1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0BFD98E-C7AF-0690-A07B-60DFE9DBC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0623" y="1503244"/>
              <a:ext cx="770966" cy="1967992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D12AA4-134D-1A87-F2F0-D8E18873A0BF}"/>
              </a:ext>
            </a:extLst>
          </p:cNvPr>
          <p:cNvGrpSpPr/>
          <p:nvPr/>
        </p:nvGrpSpPr>
        <p:grpSpPr>
          <a:xfrm>
            <a:off x="-189661" y="2732988"/>
            <a:ext cx="1521250" cy="1967992"/>
            <a:chOff x="-189661" y="2874844"/>
            <a:chExt cx="1521250" cy="196799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DB1A00-01B2-9CB9-E2B3-E6E074CFC851}"/>
                </a:ext>
              </a:extLst>
            </p:cNvPr>
            <p:cNvSpPr txBox="1"/>
            <p:nvPr/>
          </p:nvSpPr>
          <p:spPr>
            <a:xfrm>
              <a:off x="-189661" y="3000333"/>
              <a:ext cx="121502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500" b="1">
                  <a:solidFill>
                    <a:schemeClr val="bg2"/>
                  </a:solidFill>
                  <a:latin typeface="Khand SemiBold" pitchFamily="2" charset="77"/>
                </a:rPr>
                <a:t>2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0FBC0D91-BD32-1E81-0838-F2F974473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0623" y="2874844"/>
              <a:ext cx="770966" cy="196799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B545CED-8D40-1E9D-1051-0BE34884E881}"/>
              </a:ext>
            </a:extLst>
          </p:cNvPr>
          <p:cNvGrpSpPr/>
          <p:nvPr/>
        </p:nvGrpSpPr>
        <p:grpSpPr>
          <a:xfrm>
            <a:off x="-189661" y="4104588"/>
            <a:ext cx="1521250" cy="1967992"/>
            <a:chOff x="-189661" y="4246444"/>
            <a:chExt cx="1521250" cy="196799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134BFCB-59A8-71E5-30E5-8D3D1EB29866}"/>
                </a:ext>
              </a:extLst>
            </p:cNvPr>
            <p:cNvSpPr txBox="1"/>
            <p:nvPr/>
          </p:nvSpPr>
          <p:spPr>
            <a:xfrm>
              <a:off x="-189661" y="4378196"/>
              <a:ext cx="121502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500" b="1">
                  <a:solidFill>
                    <a:schemeClr val="bg2"/>
                  </a:solidFill>
                  <a:latin typeface="Khand SemiBold" pitchFamily="2" charset="77"/>
                </a:rPr>
                <a:t>3</a:t>
              </a: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7E80C498-2300-2B1B-3F24-1E96B166C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0623" y="4246444"/>
              <a:ext cx="770966" cy="196799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910585-380F-FDE1-E28F-A272308412DE}"/>
              </a:ext>
            </a:extLst>
          </p:cNvPr>
          <p:cNvGrpSpPr/>
          <p:nvPr/>
        </p:nvGrpSpPr>
        <p:grpSpPr>
          <a:xfrm>
            <a:off x="5837456" y="1361388"/>
            <a:ext cx="1540514" cy="1967992"/>
            <a:chOff x="5837456" y="1503244"/>
            <a:chExt cx="1540514" cy="196799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F71B33-0508-CAA0-0858-5825691C07FD}"/>
                </a:ext>
              </a:extLst>
            </p:cNvPr>
            <p:cNvSpPr txBox="1"/>
            <p:nvPr/>
          </p:nvSpPr>
          <p:spPr>
            <a:xfrm>
              <a:off x="5837456" y="1622470"/>
              <a:ext cx="121502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500" b="1">
                  <a:solidFill>
                    <a:schemeClr val="bg2"/>
                  </a:solidFill>
                  <a:latin typeface="Khand SemiBold" pitchFamily="2" charset="77"/>
                </a:rPr>
                <a:t>4</a:t>
              </a: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A2C82DB7-A428-7009-DA20-AB67CB8DE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07004" y="1503244"/>
              <a:ext cx="770966" cy="1967992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376604C-0424-6A52-1AE8-21EEFB44DED3}"/>
              </a:ext>
            </a:extLst>
          </p:cNvPr>
          <p:cNvGrpSpPr/>
          <p:nvPr/>
        </p:nvGrpSpPr>
        <p:grpSpPr>
          <a:xfrm>
            <a:off x="6460137" y="2732988"/>
            <a:ext cx="917833" cy="1967992"/>
            <a:chOff x="6460137" y="2874844"/>
            <a:chExt cx="917833" cy="196799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31D033-FE85-CF10-C9C2-FA455F0F9C2B}"/>
                </a:ext>
              </a:extLst>
            </p:cNvPr>
            <p:cNvSpPr txBox="1"/>
            <p:nvPr/>
          </p:nvSpPr>
          <p:spPr>
            <a:xfrm>
              <a:off x="6460137" y="3000333"/>
              <a:ext cx="604870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500" b="1">
                  <a:solidFill>
                    <a:schemeClr val="bg2"/>
                  </a:solidFill>
                  <a:latin typeface="Khand SemiBold" pitchFamily="2" charset="77"/>
                </a:rPr>
                <a:t>5</a:t>
              </a: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D1BB8FF-09F2-DD79-AA16-D33488046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07004" y="2874844"/>
              <a:ext cx="770966" cy="1967992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D159DED-DA2E-F9E6-D5DF-1E9F665265A6}"/>
              </a:ext>
            </a:extLst>
          </p:cNvPr>
          <p:cNvSpPr/>
          <p:nvPr/>
        </p:nvSpPr>
        <p:spPr>
          <a:xfrm>
            <a:off x="9577130" y="6173218"/>
            <a:ext cx="2604717" cy="4690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C20B7-F54C-076E-D797-3EEFDE0D8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DC3BD-74EB-2E93-37E2-19CCF0237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3666" y="4980798"/>
            <a:ext cx="3142572" cy="255946"/>
          </a:xfrm>
        </p:spPr>
        <p:txBody>
          <a:bodyPr>
            <a:normAutofit/>
          </a:bodyPr>
          <a:lstStyle/>
          <a:p>
            <a:r>
              <a:rPr lang="en-US" b="0"/>
              <a:t>Ryan Ness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FCA3B-5979-59D8-9FC3-2975C59389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666" y="5221428"/>
            <a:ext cx="3142572" cy="255946"/>
          </a:xfrm>
        </p:spPr>
        <p:txBody>
          <a:bodyPr>
            <a:normAutofit/>
          </a:bodyPr>
          <a:lstStyle/>
          <a:p>
            <a:r>
              <a:rPr lang="en-US" b="0"/>
              <a:t>Sarah Miller</a:t>
            </a:r>
          </a:p>
        </p:txBody>
      </p:sp>
    </p:spTree>
    <p:extLst>
      <p:ext uri="{BB962C8B-B14F-4D97-AF65-F5344CB8AC3E}">
        <p14:creationId xmlns:p14="http://schemas.microsoft.com/office/powerpoint/2010/main" val="393634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ception personnalisée">
  <a:themeElements>
    <a:clrScheme name="ICC - Close to home">
      <a:dk1>
        <a:srgbClr val="0A3C59"/>
      </a:dk1>
      <a:lt1>
        <a:srgbClr val="FFFFFF"/>
      </a:lt1>
      <a:dk2>
        <a:srgbClr val="CC5D16"/>
      </a:dk2>
      <a:lt2>
        <a:srgbClr val="AD9A34"/>
      </a:lt2>
      <a:accent1>
        <a:srgbClr val="5D1100"/>
      </a:accent1>
      <a:accent2>
        <a:srgbClr val="BCDEFF"/>
      </a:accent2>
      <a:accent3>
        <a:srgbClr val="FFE578"/>
      </a:accent3>
      <a:accent4>
        <a:srgbClr val="ECF0F0"/>
      </a:accent4>
      <a:accent5>
        <a:srgbClr val="093041"/>
      </a:accent5>
      <a:accent6>
        <a:srgbClr val="FFFFFF"/>
      </a:accent6>
      <a:hlink>
        <a:srgbClr val="0A3C58"/>
      </a:hlink>
      <a:folHlink>
        <a:srgbClr val="CC5B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552</Words>
  <Application>Microsoft Office PowerPoint</Application>
  <PresentationFormat>Widescreen</PresentationFormat>
  <Paragraphs>82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Khand</vt:lpstr>
      <vt:lpstr>Khand SemiBold</vt:lpstr>
      <vt:lpstr>Satoshi</vt:lpstr>
      <vt:lpstr>Conception personnalisée</vt:lpstr>
      <vt:lpstr>PowerPoint Presentation</vt:lpstr>
      <vt:lpstr>The challenge</vt:lpstr>
      <vt:lpstr>PowerPoint Presentation</vt:lpstr>
      <vt:lpstr>Summary</vt:lpstr>
      <vt:lpstr>Our approach</vt:lpstr>
      <vt:lpstr>PowerPoint Presentation</vt:lpstr>
      <vt:lpstr>New housing under status quo policies adds major flood risk</vt:lpstr>
      <vt:lpstr>Flood risk to new homes will vary across the country</vt:lpstr>
      <vt:lpstr>Building a  small proportion of new homes  on safer ground would reduce new flood damages by almost 80%</vt:lpstr>
      <vt:lpstr>New housing could more than double wildfire losses in Canada</vt:lpstr>
      <vt:lpstr>92% of new wildfire losses could occur in just 20 municipalities</vt:lpstr>
      <vt:lpstr>PowerPoint Presentation</vt:lpstr>
      <vt:lpstr>Permissive  land use policies allow risky development</vt:lpstr>
      <vt:lpstr>Misaligned  housing and infrastructure policies can drive unsafe construction</vt:lpstr>
      <vt:lpstr>Disaster programs create  moral hazard </vt:lpstr>
      <vt:lpstr>Inadequate  hazard mapping prevents safer decision making</vt:lpstr>
      <vt:lpstr>Indigenous communities face  unique  barriers  and challenges</vt:lpstr>
      <vt:lpstr>PowerPoint Presentation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 Zero Interactive and graphs</dc:title>
  <dc:creator>Estelle Villemin</dc:creator>
  <cp:lastModifiedBy>Ryan Ness</cp:lastModifiedBy>
  <cp:revision>3</cp:revision>
  <dcterms:created xsi:type="dcterms:W3CDTF">2021-01-27T19:40:55Z</dcterms:created>
  <dcterms:modified xsi:type="dcterms:W3CDTF">2025-03-27T15:56:41Z</dcterms:modified>
</cp:coreProperties>
</file>