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7" r:id="rId4"/>
    <p:sldId id="259" r:id="rId5"/>
    <p:sldId id="260" r:id="rId6"/>
    <p:sldId id="261" r:id="rId7"/>
    <p:sldId id="262" r:id="rId8"/>
    <p:sldId id="263" r:id="rId9"/>
  </p:sldIdLst>
  <p:sldSz cx="13004800" cy="7315200"/>
  <p:notesSz cx="6858000" cy="9144000"/>
  <p:embeddedFontLst>
    <p:embeddedFont>
      <p:font typeface="Arial Unicode" panose="020B0604020202020204" charset="-128"/>
      <p:regular r:id="rId10"/>
    </p:embeddedFont>
    <p:embeddedFont>
      <p:font typeface="Canva Sans" panose="020B0604020202020204" charset="0"/>
      <p:regular r:id="rId11"/>
    </p:embeddedFont>
    <p:embeddedFont>
      <p:font typeface="Canva Sans Bold" panose="020B0604020202020204" charset="0"/>
      <p:regular r:id="rId12"/>
    </p:embeddedFont>
    <p:embeddedFont>
      <p:font typeface="Canva Sans Medium"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859" y="67"/>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6"/>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0"/>
            <a:ext cx="4011084" cy="46910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11/26/2025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0048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2500" r="-12500"/>
            </a:stretch>
          </a:blipFill>
        </p:spPr>
        <p:txBody>
          <a:bodyPr/>
          <a:lstStyle/>
          <a:p>
            <a:endParaRPr lang="en-CA"/>
          </a:p>
        </p:txBody>
      </p:sp>
      <p:sp>
        <p:nvSpPr>
          <p:cNvPr id="3" name="TextBox 3"/>
          <p:cNvSpPr txBox="1"/>
          <p:nvPr/>
        </p:nvSpPr>
        <p:spPr>
          <a:xfrm>
            <a:off x="558800" y="1233807"/>
            <a:ext cx="11811000" cy="5079467"/>
          </a:xfrm>
          <a:prstGeom prst="rect">
            <a:avLst/>
          </a:prstGeom>
        </p:spPr>
        <p:txBody>
          <a:bodyPr wrap="square" lIns="0" tIns="0" rIns="0" bIns="0" rtlCol="0" anchor="t">
            <a:spAutoFit/>
          </a:bodyPr>
          <a:lstStyle/>
          <a:p>
            <a:pPr>
              <a:lnSpc>
                <a:spcPts val="4620"/>
              </a:lnSpc>
            </a:pPr>
            <a:endParaRPr dirty="0"/>
          </a:p>
          <a:p>
            <a:pPr>
              <a:lnSpc>
                <a:spcPts val="5879"/>
              </a:lnSpc>
            </a:pPr>
            <a:r>
              <a:rPr lang="en-US" sz="4199" b="1" spc="209" dirty="0">
                <a:solidFill>
                  <a:srgbClr val="000000"/>
                </a:solidFill>
                <a:latin typeface="Canva Sans Medium"/>
                <a:ea typeface="Canva Sans Medium"/>
                <a:cs typeface="Canva Sans Medium"/>
                <a:sym typeface="Canva Sans Medium"/>
              </a:rPr>
              <a:t>Can Travel Shape </a:t>
            </a:r>
          </a:p>
          <a:p>
            <a:pPr>
              <a:lnSpc>
                <a:spcPts val="5879"/>
              </a:lnSpc>
            </a:pPr>
            <a:r>
              <a:rPr lang="en-US" sz="4199" b="1" spc="209" dirty="0">
                <a:solidFill>
                  <a:srgbClr val="000000"/>
                </a:solidFill>
                <a:latin typeface="Canva Sans Medium"/>
                <a:ea typeface="Canva Sans Medium"/>
                <a:cs typeface="Canva Sans Medium"/>
                <a:sym typeface="Canva Sans Medium"/>
              </a:rPr>
              <a:t>Our Vision of Canada’s Future Cities?</a:t>
            </a:r>
          </a:p>
          <a:p>
            <a:pPr>
              <a:lnSpc>
                <a:spcPts val="5879"/>
              </a:lnSpc>
            </a:pPr>
            <a:endParaRPr lang="en-US" sz="4199" b="1" spc="209" dirty="0">
              <a:solidFill>
                <a:srgbClr val="000000"/>
              </a:solidFill>
              <a:latin typeface="Canva Sans Medium"/>
              <a:ea typeface="Canva Sans Medium"/>
              <a:cs typeface="Canva Sans Medium"/>
              <a:sym typeface="Canva Sans Medium"/>
            </a:endParaRPr>
          </a:p>
          <a:p>
            <a:pPr>
              <a:lnSpc>
                <a:spcPts val="5879"/>
              </a:lnSpc>
            </a:pPr>
            <a:r>
              <a:rPr lang="en-US" sz="4199" b="1" spc="209" dirty="0">
                <a:solidFill>
                  <a:srgbClr val="000000"/>
                </a:solidFill>
                <a:latin typeface="Canva Sans Medium"/>
                <a:ea typeface="Canva Sans Medium"/>
                <a:cs typeface="Canva Sans Medium"/>
                <a:sym typeface="Canva Sans Medium"/>
              </a:rPr>
              <a:t>Emilie K Adin, RPP, FCIP</a:t>
            </a:r>
          </a:p>
          <a:p>
            <a:pPr>
              <a:lnSpc>
                <a:spcPts val="5879"/>
              </a:lnSpc>
            </a:pPr>
            <a:endParaRPr lang="en-US" sz="4199" b="1" spc="209" dirty="0">
              <a:solidFill>
                <a:srgbClr val="000000"/>
              </a:solidFill>
              <a:latin typeface="Canva Sans Medium"/>
              <a:ea typeface="Canva Sans Medium"/>
              <a:cs typeface="Canva Sans Medium"/>
              <a:sym typeface="Canva Sans Medium"/>
            </a:endParaRPr>
          </a:p>
          <a:p>
            <a:pPr>
              <a:lnSpc>
                <a:spcPts val="5879"/>
              </a:lnSpc>
            </a:pPr>
            <a:r>
              <a:rPr lang="en-US" sz="4199" b="1" spc="209" dirty="0">
                <a:solidFill>
                  <a:srgbClr val="000000"/>
                </a:solidFill>
                <a:latin typeface="Canva Sans Medium"/>
                <a:ea typeface="Canva Sans Medium"/>
                <a:cs typeface="Canva Sans Medium"/>
                <a:sym typeface="Canva Sans Medium"/>
              </a:rPr>
              <a:t>			</a:t>
            </a:r>
            <a:r>
              <a:rPr lang="en-US" sz="3200" b="1" spc="209" dirty="0">
                <a:solidFill>
                  <a:srgbClr val="000000"/>
                </a:solidFill>
                <a:latin typeface="Canva Sans Medium"/>
                <a:ea typeface="Canva Sans Medium"/>
                <a:cs typeface="Canva Sans Medium"/>
                <a:sym typeface="Canva Sans Medium"/>
              </a:rPr>
              <a:t>“6.5/10 on a cheesiness scale”    - my son</a:t>
            </a:r>
          </a:p>
        </p:txBody>
      </p:sp>
      <p:sp>
        <p:nvSpPr>
          <p:cNvPr id="4" name="TextBox 4"/>
          <p:cNvSpPr txBox="1"/>
          <p:nvPr/>
        </p:nvSpPr>
        <p:spPr>
          <a:xfrm>
            <a:off x="2875720" y="712497"/>
            <a:ext cx="2978142" cy="167738"/>
          </a:xfrm>
          <a:prstGeom prst="rect">
            <a:avLst/>
          </a:prstGeom>
        </p:spPr>
        <p:txBody>
          <a:bodyPr lIns="0" tIns="0" rIns="0" bIns="0" rtlCol="0" anchor="t">
            <a:spAutoFit/>
          </a:bodyPr>
          <a:lstStyle/>
          <a:p>
            <a:pPr>
              <a:lnSpc>
                <a:spcPts val="1399"/>
              </a:lnSpc>
            </a:pPr>
            <a:r>
              <a:rPr lang="en-US" sz="999" spc="199" dirty="0">
                <a:solidFill>
                  <a:srgbClr val="000000"/>
                </a:solidFill>
                <a:latin typeface="Canva Sans"/>
                <a:ea typeface="Canva Sans"/>
                <a:cs typeface="Canva Sans"/>
                <a:sym typeface="Canva Sans"/>
              </a:rPr>
              <a:t>PLAN CANADA FALL WEBINAR 2025</a:t>
            </a:r>
          </a:p>
        </p:txBody>
      </p:sp>
      <p:sp>
        <p:nvSpPr>
          <p:cNvPr id="5" name="TextBox 5"/>
          <p:cNvSpPr txBox="1"/>
          <p:nvPr/>
        </p:nvSpPr>
        <p:spPr>
          <a:xfrm>
            <a:off x="7669538" y="712470"/>
            <a:ext cx="2978142" cy="167738"/>
          </a:xfrm>
          <a:prstGeom prst="rect">
            <a:avLst/>
          </a:prstGeom>
        </p:spPr>
        <p:txBody>
          <a:bodyPr lIns="0" tIns="0" rIns="0" bIns="0" rtlCol="0" anchor="t">
            <a:spAutoFit/>
          </a:bodyPr>
          <a:lstStyle/>
          <a:p>
            <a:pPr algn="r">
              <a:lnSpc>
                <a:spcPts val="1399"/>
              </a:lnSpc>
            </a:pPr>
            <a:r>
              <a:rPr lang="en-US" sz="999" spc="199" dirty="0">
                <a:solidFill>
                  <a:srgbClr val="000000"/>
                </a:solidFill>
                <a:latin typeface="Canva Sans"/>
                <a:ea typeface="Canva Sans"/>
                <a:cs typeface="Canva Sans"/>
                <a:sym typeface="Canva Sans"/>
              </a:rPr>
              <a:t> NOVEMBER 27</a:t>
            </a:r>
          </a:p>
        </p:txBody>
      </p:sp>
      <p:sp>
        <p:nvSpPr>
          <p:cNvPr id="6" name="AutoShape 6"/>
          <p:cNvSpPr/>
          <p:nvPr/>
        </p:nvSpPr>
        <p:spPr>
          <a:xfrm flipV="1">
            <a:off x="2357120" y="6491605"/>
            <a:ext cx="8290560" cy="0"/>
          </a:xfrm>
          <a:prstGeom prst="line">
            <a:avLst/>
          </a:prstGeom>
          <a:ln w="19050" cap="flat">
            <a:solidFill>
              <a:srgbClr val="E84700"/>
            </a:solidFill>
            <a:prstDash val="solid"/>
            <a:headEnd type="none" w="sm" len="sm"/>
            <a:tailEnd type="none" w="sm" len="sm"/>
          </a:ln>
        </p:spPr>
        <p:txBody>
          <a:bodyPr/>
          <a:lstStyle/>
          <a:p>
            <a:endParaRPr lang="en-C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0048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2500" r="-12500"/>
            </a:stretch>
          </a:blipFill>
        </p:spPr>
        <p:txBody>
          <a:bodyPr/>
          <a:lstStyle/>
          <a:p>
            <a:endParaRPr lang="en-CA"/>
          </a:p>
        </p:txBody>
      </p:sp>
      <p:sp>
        <p:nvSpPr>
          <p:cNvPr id="3" name="AutoShape 3"/>
          <p:cNvSpPr/>
          <p:nvPr/>
        </p:nvSpPr>
        <p:spPr>
          <a:xfrm>
            <a:off x="482600" y="6491605"/>
            <a:ext cx="51907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4" name="AutoShape 4"/>
          <p:cNvSpPr/>
          <p:nvPr/>
        </p:nvSpPr>
        <p:spPr>
          <a:xfrm>
            <a:off x="7331456" y="6491605"/>
            <a:ext cx="48859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5" name="Freeform 5"/>
          <p:cNvSpPr/>
          <p:nvPr/>
        </p:nvSpPr>
        <p:spPr>
          <a:xfrm>
            <a:off x="939800" y="823594"/>
            <a:ext cx="5083435" cy="4977916"/>
          </a:xfrm>
          <a:prstGeom prst="roundRect">
            <a:avLst/>
          </a:prstGeom>
          <a:blipFill>
            <a:blip r:embed="rId3"/>
            <a:stretch>
              <a:fillRect l="-18578" r="-18578"/>
            </a:stretch>
          </a:blipFill>
        </p:spPr>
        <p:txBody>
          <a:bodyPr/>
          <a:lstStyle/>
          <a:p>
            <a:endParaRPr lang="en-CA"/>
          </a:p>
        </p:txBody>
      </p:sp>
      <p:sp>
        <p:nvSpPr>
          <p:cNvPr id="6" name="TextBox 6"/>
          <p:cNvSpPr txBox="1"/>
          <p:nvPr/>
        </p:nvSpPr>
        <p:spPr>
          <a:xfrm>
            <a:off x="6055160" y="6418580"/>
            <a:ext cx="894480" cy="167738"/>
          </a:xfrm>
          <a:prstGeom prst="rect">
            <a:avLst/>
          </a:prstGeom>
        </p:spPr>
        <p:txBody>
          <a:bodyPr lIns="0" tIns="0" rIns="0" bIns="0" rtlCol="0" anchor="t">
            <a:spAutoFit/>
          </a:bodyPr>
          <a:lstStyle/>
          <a:p>
            <a:pPr algn="ctr">
              <a:lnSpc>
                <a:spcPts val="1399"/>
              </a:lnSpc>
            </a:pPr>
            <a:r>
              <a:rPr lang="en-US" sz="999" b="1" spc="199" dirty="0">
                <a:solidFill>
                  <a:srgbClr val="E84700"/>
                </a:solidFill>
                <a:latin typeface="Canva Sans Bold"/>
                <a:ea typeface="Canva Sans Bold"/>
                <a:cs typeface="Canva Sans Bold"/>
                <a:sym typeface="Canva Sans Bold"/>
              </a:rPr>
              <a:t>3</a:t>
            </a:r>
          </a:p>
        </p:txBody>
      </p:sp>
      <p:sp>
        <p:nvSpPr>
          <p:cNvPr id="7" name="TextBox 7"/>
          <p:cNvSpPr txBox="1"/>
          <p:nvPr/>
        </p:nvSpPr>
        <p:spPr>
          <a:xfrm>
            <a:off x="6654800" y="2116946"/>
            <a:ext cx="4805393" cy="2949525"/>
          </a:xfrm>
          <a:prstGeom prst="rect">
            <a:avLst/>
          </a:prstGeom>
        </p:spPr>
        <p:txBody>
          <a:bodyPr lIns="0" tIns="0" rIns="0" bIns="0" rtlCol="0" anchor="t">
            <a:spAutoFit/>
          </a:bodyPr>
          <a:lstStyle/>
          <a:p>
            <a:pPr>
              <a:lnSpc>
                <a:spcPts val="4620"/>
              </a:lnSpc>
            </a:pPr>
            <a:r>
              <a:rPr lang="en-US" sz="4200" b="1" spc="210" dirty="0">
                <a:solidFill>
                  <a:srgbClr val="000000"/>
                </a:solidFill>
                <a:latin typeface="Canva Sans Bold"/>
                <a:ea typeface="Canva Sans Bold"/>
                <a:cs typeface="Canva Sans Bold"/>
                <a:sym typeface="Canva Sans Bold"/>
              </a:rPr>
              <a:t>Travel is not an escape from our work as planners – it’s a way to deepen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0048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2500" r="-12500"/>
            </a:stretch>
          </a:blipFill>
        </p:spPr>
        <p:txBody>
          <a:bodyPr/>
          <a:lstStyle/>
          <a:p>
            <a:endParaRPr lang="en-CA"/>
          </a:p>
        </p:txBody>
      </p:sp>
      <p:sp>
        <p:nvSpPr>
          <p:cNvPr id="3" name="TextBox 3"/>
          <p:cNvSpPr txBox="1"/>
          <p:nvPr/>
        </p:nvSpPr>
        <p:spPr>
          <a:xfrm>
            <a:off x="6055160" y="6418580"/>
            <a:ext cx="894480" cy="167738"/>
          </a:xfrm>
          <a:prstGeom prst="rect">
            <a:avLst/>
          </a:prstGeom>
        </p:spPr>
        <p:txBody>
          <a:bodyPr lIns="0" tIns="0" rIns="0" bIns="0" rtlCol="0" anchor="t">
            <a:spAutoFit/>
          </a:bodyPr>
          <a:lstStyle/>
          <a:p>
            <a:pPr algn="ctr">
              <a:lnSpc>
                <a:spcPts val="1399"/>
              </a:lnSpc>
            </a:pPr>
            <a:r>
              <a:rPr lang="en-US" sz="999" b="1" spc="199">
                <a:solidFill>
                  <a:srgbClr val="E84700"/>
                </a:solidFill>
                <a:latin typeface="Canva Sans Bold"/>
                <a:ea typeface="Canva Sans Bold"/>
                <a:cs typeface="Canva Sans Bold"/>
                <a:sym typeface="Canva Sans Bold"/>
              </a:rPr>
              <a:t>2</a:t>
            </a:r>
          </a:p>
        </p:txBody>
      </p:sp>
      <p:sp>
        <p:nvSpPr>
          <p:cNvPr id="4" name="AutoShape 4"/>
          <p:cNvSpPr/>
          <p:nvPr/>
        </p:nvSpPr>
        <p:spPr>
          <a:xfrm>
            <a:off x="711200" y="6491605"/>
            <a:ext cx="49621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5" name="AutoShape 5"/>
          <p:cNvSpPr/>
          <p:nvPr/>
        </p:nvSpPr>
        <p:spPr>
          <a:xfrm>
            <a:off x="7331456" y="6491605"/>
            <a:ext cx="48859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6" name="TextBox 6"/>
          <p:cNvSpPr txBox="1"/>
          <p:nvPr/>
        </p:nvSpPr>
        <p:spPr>
          <a:xfrm>
            <a:off x="711200" y="683896"/>
            <a:ext cx="11429999" cy="5005473"/>
          </a:xfrm>
          <a:prstGeom prst="rect">
            <a:avLst/>
          </a:prstGeom>
        </p:spPr>
        <p:txBody>
          <a:bodyPr wrap="square" lIns="0" tIns="0" rIns="0" bIns="0" rtlCol="0" anchor="t">
            <a:spAutoFit/>
          </a:bodyPr>
          <a:lstStyle/>
          <a:p>
            <a:pPr>
              <a:lnSpc>
                <a:spcPts val="3640"/>
              </a:lnSpc>
              <a:spcBef>
                <a:spcPct val="0"/>
              </a:spcBef>
            </a:pPr>
            <a:r>
              <a:rPr lang="en-US" sz="2600" spc="520" dirty="0">
                <a:solidFill>
                  <a:srgbClr val="000000"/>
                </a:solidFill>
                <a:latin typeface="Arial Unicode"/>
                <a:ea typeface="Arial Unicode"/>
                <a:cs typeface="Arial Unicode"/>
                <a:sym typeface="Arial Unicode"/>
              </a:rPr>
              <a:t>“I do think that travelling and visiting other cities is the best education that any planner can have. It doesn't have to be Tokyo or Paris. It can be any city, of any scale. </a:t>
            </a:r>
          </a:p>
          <a:p>
            <a:pPr>
              <a:lnSpc>
                <a:spcPts val="3640"/>
              </a:lnSpc>
              <a:spcBef>
                <a:spcPct val="0"/>
              </a:spcBef>
            </a:pPr>
            <a:endParaRPr lang="en-US" sz="2600" spc="520" dirty="0">
              <a:solidFill>
                <a:srgbClr val="000000"/>
              </a:solidFill>
              <a:latin typeface="Arial Unicode"/>
              <a:ea typeface="Arial Unicode"/>
              <a:cs typeface="Arial Unicode"/>
              <a:sym typeface="Arial Unicode"/>
            </a:endParaRPr>
          </a:p>
          <a:p>
            <a:pPr>
              <a:lnSpc>
                <a:spcPts val="3640"/>
              </a:lnSpc>
              <a:spcBef>
                <a:spcPct val="0"/>
              </a:spcBef>
            </a:pPr>
            <a:r>
              <a:rPr lang="en-US" sz="2600" spc="520" dirty="0">
                <a:solidFill>
                  <a:srgbClr val="000000"/>
                </a:solidFill>
                <a:latin typeface="Arial Unicode"/>
                <a:ea typeface="Arial Unicode"/>
                <a:cs typeface="Arial Unicode"/>
                <a:sym typeface="Arial Unicode"/>
              </a:rPr>
              <a:t>You always kind of come away learning a little something. It's the best education any planner can get.” </a:t>
            </a:r>
          </a:p>
          <a:p>
            <a:pPr>
              <a:lnSpc>
                <a:spcPts val="3500"/>
              </a:lnSpc>
              <a:spcBef>
                <a:spcPct val="0"/>
              </a:spcBef>
            </a:pPr>
            <a:endParaRPr lang="en-US" sz="2600" spc="520" dirty="0">
              <a:solidFill>
                <a:srgbClr val="000000"/>
              </a:solidFill>
              <a:latin typeface="Arial Unicode"/>
              <a:ea typeface="Arial Unicode"/>
              <a:cs typeface="Arial Unicode"/>
              <a:sym typeface="Arial Unicode"/>
            </a:endParaRPr>
          </a:p>
          <a:p>
            <a:pPr>
              <a:lnSpc>
                <a:spcPts val="3500"/>
              </a:lnSpc>
              <a:spcBef>
                <a:spcPct val="0"/>
              </a:spcBef>
            </a:pPr>
            <a:r>
              <a:rPr lang="en-US" sz="2500" spc="500" dirty="0">
                <a:solidFill>
                  <a:srgbClr val="000000"/>
                </a:solidFill>
                <a:latin typeface="Arial Unicode"/>
                <a:ea typeface="Arial Unicode"/>
                <a:cs typeface="Arial Unicode"/>
                <a:sym typeface="Arial Unicode"/>
              </a:rPr>
              <a:t>-Jason Thorne, MCIP, RPP </a:t>
            </a:r>
          </a:p>
          <a:p>
            <a:pPr>
              <a:lnSpc>
                <a:spcPts val="3500"/>
              </a:lnSpc>
              <a:spcBef>
                <a:spcPct val="0"/>
              </a:spcBef>
            </a:pPr>
            <a:r>
              <a:rPr lang="en-US" sz="2500" spc="500" dirty="0">
                <a:solidFill>
                  <a:srgbClr val="000000"/>
                </a:solidFill>
                <a:latin typeface="Arial Unicode"/>
                <a:ea typeface="Arial Unicode"/>
                <a:cs typeface="Arial Unicode"/>
                <a:sym typeface="Arial Unicode"/>
              </a:rPr>
              <a:t>Chief Planner for the City of Toronto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0048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2500" r="-12500"/>
            </a:stretch>
          </a:blipFill>
        </p:spPr>
        <p:txBody>
          <a:bodyPr/>
          <a:lstStyle/>
          <a:p>
            <a:endParaRPr lang="en-CA"/>
          </a:p>
        </p:txBody>
      </p:sp>
      <p:sp>
        <p:nvSpPr>
          <p:cNvPr id="3" name="AutoShape 3"/>
          <p:cNvSpPr/>
          <p:nvPr/>
        </p:nvSpPr>
        <p:spPr>
          <a:xfrm>
            <a:off x="635000" y="6491605"/>
            <a:ext cx="50383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4" name="AutoShape 4"/>
          <p:cNvSpPr/>
          <p:nvPr/>
        </p:nvSpPr>
        <p:spPr>
          <a:xfrm>
            <a:off x="7331456" y="6491605"/>
            <a:ext cx="49621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5" name="Freeform 5"/>
          <p:cNvSpPr/>
          <p:nvPr/>
        </p:nvSpPr>
        <p:spPr>
          <a:xfrm>
            <a:off x="4867996" y="397254"/>
            <a:ext cx="4163287" cy="5551050"/>
          </a:xfrm>
          <a:prstGeom prst="roundRect">
            <a:avLst/>
          </a:prstGeom>
          <a:blipFill>
            <a:blip r:embed="rId3"/>
            <a:stretch>
              <a:fillRect/>
            </a:stretch>
          </a:blipFill>
        </p:spPr>
        <p:txBody>
          <a:bodyPr/>
          <a:lstStyle/>
          <a:p>
            <a:endParaRPr lang="en-CA"/>
          </a:p>
        </p:txBody>
      </p:sp>
      <p:sp>
        <p:nvSpPr>
          <p:cNvPr id="6" name="TextBox 6"/>
          <p:cNvSpPr txBox="1"/>
          <p:nvPr/>
        </p:nvSpPr>
        <p:spPr>
          <a:xfrm>
            <a:off x="6055160" y="6418580"/>
            <a:ext cx="894480" cy="167738"/>
          </a:xfrm>
          <a:prstGeom prst="rect">
            <a:avLst/>
          </a:prstGeom>
        </p:spPr>
        <p:txBody>
          <a:bodyPr lIns="0" tIns="0" rIns="0" bIns="0" rtlCol="0" anchor="t">
            <a:spAutoFit/>
          </a:bodyPr>
          <a:lstStyle/>
          <a:p>
            <a:pPr algn="ctr">
              <a:lnSpc>
                <a:spcPts val="1399"/>
              </a:lnSpc>
            </a:pPr>
            <a:r>
              <a:rPr lang="en-US" sz="999" b="1" spc="199" dirty="0">
                <a:solidFill>
                  <a:srgbClr val="E84700"/>
                </a:solidFill>
                <a:latin typeface="Canva Sans Bold"/>
                <a:ea typeface="Canva Sans Bold"/>
                <a:cs typeface="Canva Sans Bold"/>
                <a:sym typeface="Canva Sans Bold"/>
              </a:rPr>
              <a:t>4</a:t>
            </a:r>
          </a:p>
        </p:txBody>
      </p:sp>
      <p:sp>
        <p:nvSpPr>
          <p:cNvPr id="7" name="TextBox 7"/>
          <p:cNvSpPr txBox="1"/>
          <p:nvPr/>
        </p:nvSpPr>
        <p:spPr>
          <a:xfrm>
            <a:off x="863600" y="2514600"/>
            <a:ext cx="3698040" cy="589905"/>
          </a:xfrm>
          <a:prstGeom prst="rect">
            <a:avLst/>
          </a:prstGeom>
        </p:spPr>
        <p:txBody>
          <a:bodyPr lIns="0" tIns="0" rIns="0" bIns="0" rtlCol="0" anchor="t">
            <a:spAutoFit/>
          </a:bodyPr>
          <a:lstStyle/>
          <a:p>
            <a:pPr>
              <a:lnSpc>
                <a:spcPts val="4616"/>
              </a:lnSpc>
              <a:spcBef>
                <a:spcPct val="0"/>
              </a:spcBef>
            </a:pPr>
            <a:r>
              <a:rPr lang="en-US" sz="4197" b="1" spc="209" dirty="0">
                <a:solidFill>
                  <a:srgbClr val="000000"/>
                </a:solidFill>
                <a:latin typeface="Canva Sans Bold"/>
                <a:ea typeface="Canva Sans Bold"/>
                <a:cs typeface="Canva Sans Bold"/>
                <a:sym typeface="Canva Sans Bold"/>
              </a:rPr>
              <a:t>Letting Go…</a:t>
            </a:r>
          </a:p>
        </p:txBody>
      </p:sp>
      <p:sp>
        <p:nvSpPr>
          <p:cNvPr id="8" name="TextBox 7">
            <a:extLst>
              <a:ext uri="{FF2B5EF4-FFF2-40B4-BE49-F238E27FC236}">
                <a16:creationId xmlns:a16="http://schemas.microsoft.com/office/drawing/2014/main" id="{777EACA5-AF99-1E60-C19F-FE2A576549FB}"/>
              </a:ext>
            </a:extLst>
          </p:cNvPr>
          <p:cNvSpPr txBox="1"/>
          <p:nvPr/>
        </p:nvSpPr>
        <p:spPr>
          <a:xfrm>
            <a:off x="9550400" y="3581400"/>
            <a:ext cx="3352800" cy="1769715"/>
          </a:xfrm>
          <a:prstGeom prst="rect">
            <a:avLst/>
          </a:prstGeom>
        </p:spPr>
        <p:txBody>
          <a:bodyPr wrap="square" lIns="0" tIns="0" rIns="0" bIns="0" rtlCol="0" anchor="t">
            <a:spAutoFit/>
          </a:bodyPr>
          <a:lstStyle/>
          <a:p>
            <a:pPr>
              <a:lnSpc>
                <a:spcPts val="4616"/>
              </a:lnSpc>
              <a:spcBef>
                <a:spcPct val="0"/>
              </a:spcBef>
            </a:pPr>
            <a:r>
              <a:rPr lang="en-US" sz="4197" b="1" spc="209" dirty="0">
                <a:solidFill>
                  <a:srgbClr val="000000"/>
                </a:solidFill>
                <a:latin typeface="Canva Sans Bold"/>
                <a:ea typeface="Canva Sans Bold"/>
                <a:cs typeface="Canva Sans Bold"/>
                <a:sym typeface="Canva Sans Bold"/>
              </a:rPr>
              <a:t>of our ‘Backyard Blinders’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0048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2500" r="-12500"/>
            </a:stretch>
          </a:blipFill>
        </p:spPr>
        <p:txBody>
          <a:bodyPr/>
          <a:lstStyle/>
          <a:p>
            <a:endParaRPr lang="en-CA"/>
          </a:p>
        </p:txBody>
      </p:sp>
      <p:sp>
        <p:nvSpPr>
          <p:cNvPr id="3" name="AutoShape 3"/>
          <p:cNvSpPr/>
          <p:nvPr/>
        </p:nvSpPr>
        <p:spPr>
          <a:xfrm>
            <a:off x="711200" y="6491605"/>
            <a:ext cx="49621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4" name="AutoShape 4"/>
          <p:cNvSpPr/>
          <p:nvPr/>
        </p:nvSpPr>
        <p:spPr>
          <a:xfrm>
            <a:off x="7331456" y="6491605"/>
            <a:ext cx="51145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5" name="Freeform 5"/>
          <p:cNvSpPr/>
          <p:nvPr/>
        </p:nvSpPr>
        <p:spPr>
          <a:xfrm>
            <a:off x="5588000" y="366072"/>
            <a:ext cx="7191709" cy="5653724"/>
          </a:xfrm>
          <a:prstGeom prst="roundRect">
            <a:avLst/>
          </a:prstGeom>
          <a:blipFill>
            <a:blip r:embed="rId3"/>
            <a:stretch>
              <a:fillRect/>
            </a:stretch>
          </a:blipFill>
        </p:spPr>
        <p:txBody>
          <a:bodyPr/>
          <a:lstStyle/>
          <a:p>
            <a:endParaRPr lang="en-CA"/>
          </a:p>
        </p:txBody>
      </p:sp>
      <p:sp>
        <p:nvSpPr>
          <p:cNvPr id="6" name="TextBox 6"/>
          <p:cNvSpPr txBox="1"/>
          <p:nvPr/>
        </p:nvSpPr>
        <p:spPr>
          <a:xfrm>
            <a:off x="6055160" y="6418580"/>
            <a:ext cx="894480" cy="167738"/>
          </a:xfrm>
          <a:prstGeom prst="rect">
            <a:avLst/>
          </a:prstGeom>
        </p:spPr>
        <p:txBody>
          <a:bodyPr lIns="0" tIns="0" rIns="0" bIns="0" rtlCol="0" anchor="t">
            <a:spAutoFit/>
          </a:bodyPr>
          <a:lstStyle/>
          <a:p>
            <a:pPr algn="ctr">
              <a:lnSpc>
                <a:spcPts val="1399"/>
              </a:lnSpc>
            </a:pPr>
            <a:r>
              <a:rPr lang="en-US" sz="999" b="1" spc="199" dirty="0">
                <a:solidFill>
                  <a:srgbClr val="E84700"/>
                </a:solidFill>
                <a:latin typeface="Canva Sans Bold"/>
                <a:ea typeface="Canva Sans Bold"/>
                <a:cs typeface="Canva Sans Bold"/>
                <a:sym typeface="Canva Sans Bold"/>
              </a:rPr>
              <a:t>5</a:t>
            </a:r>
          </a:p>
        </p:txBody>
      </p:sp>
      <p:sp>
        <p:nvSpPr>
          <p:cNvPr id="7" name="TextBox 7"/>
          <p:cNvSpPr txBox="1"/>
          <p:nvPr/>
        </p:nvSpPr>
        <p:spPr>
          <a:xfrm>
            <a:off x="-882282" y="2590800"/>
            <a:ext cx="7403365" cy="1769715"/>
          </a:xfrm>
          <a:prstGeom prst="rect">
            <a:avLst/>
          </a:prstGeom>
        </p:spPr>
        <p:txBody>
          <a:bodyPr lIns="0" tIns="0" rIns="0" bIns="0" rtlCol="0" anchor="t">
            <a:spAutoFit/>
          </a:bodyPr>
          <a:lstStyle/>
          <a:p>
            <a:pPr algn="ctr">
              <a:lnSpc>
                <a:spcPts val="4620"/>
              </a:lnSpc>
            </a:pPr>
            <a:r>
              <a:rPr lang="en-US" sz="4200" b="1" spc="210" dirty="0">
                <a:solidFill>
                  <a:srgbClr val="000000"/>
                </a:solidFill>
                <a:latin typeface="Canva Sans Bold"/>
                <a:ea typeface="Canva Sans Bold"/>
                <a:cs typeface="Canva Sans Bold"/>
                <a:sym typeface="Canva Sans Bold"/>
              </a:rPr>
              <a:t>A city </a:t>
            </a:r>
          </a:p>
          <a:p>
            <a:pPr algn="ctr">
              <a:lnSpc>
                <a:spcPts val="4620"/>
              </a:lnSpc>
            </a:pPr>
            <a:r>
              <a:rPr lang="en-US" sz="4200" b="1" spc="210" dirty="0">
                <a:solidFill>
                  <a:srgbClr val="000000"/>
                </a:solidFill>
                <a:latin typeface="Canva Sans Bold"/>
                <a:ea typeface="Canva Sans Bold"/>
                <a:cs typeface="Canva Sans Bold"/>
                <a:sym typeface="Canva Sans Bold"/>
              </a:rPr>
              <a:t>that chose </a:t>
            </a:r>
          </a:p>
          <a:p>
            <a:pPr algn="ctr">
              <a:lnSpc>
                <a:spcPts val="4620"/>
              </a:lnSpc>
            </a:pPr>
            <a:r>
              <a:rPr lang="en-US" sz="4200" b="1" spc="210" dirty="0">
                <a:solidFill>
                  <a:srgbClr val="000000"/>
                </a:solidFill>
                <a:latin typeface="Canva Sans Bold"/>
                <a:ea typeface="Canva Sans Bold"/>
                <a:cs typeface="Canva Sans Bold"/>
                <a:sym typeface="Canva Sans Bold"/>
              </a:rPr>
              <a:t>a different path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0048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2500" r="-12500"/>
            </a:stretch>
          </a:blipFill>
        </p:spPr>
        <p:txBody>
          <a:bodyPr/>
          <a:lstStyle/>
          <a:p>
            <a:endParaRPr lang="en-CA"/>
          </a:p>
        </p:txBody>
      </p:sp>
      <p:sp>
        <p:nvSpPr>
          <p:cNvPr id="3" name="AutoShape 3"/>
          <p:cNvSpPr/>
          <p:nvPr/>
        </p:nvSpPr>
        <p:spPr>
          <a:xfrm>
            <a:off x="711200" y="6491605"/>
            <a:ext cx="49621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4" name="AutoShape 4"/>
          <p:cNvSpPr/>
          <p:nvPr/>
        </p:nvSpPr>
        <p:spPr>
          <a:xfrm>
            <a:off x="7331456" y="6491605"/>
            <a:ext cx="48097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5" name="Freeform 5"/>
          <p:cNvSpPr/>
          <p:nvPr/>
        </p:nvSpPr>
        <p:spPr>
          <a:xfrm>
            <a:off x="3454400" y="1828800"/>
            <a:ext cx="6027338" cy="4030782"/>
          </a:xfrm>
          <a:prstGeom prst="roundRect">
            <a:avLst/>
          </a:prstGeom>
          <a:blipFill>
            <a:blip r:embed="rId3"/>
            <a:stretch>
              <a:fillRect/>
            </a:stretch>
          </a:blipFill>
        </p:spPr>
        <p:txBody>
          <a:bodyPr/>
          <a:lstStyle/>
          <a:p>
            <a:endParaRPr lang="en-CA"/>
          </a:p>
        </p:txBody>
      </p:sp>
      <p:sp>
        <p:nvSpPr>
          <p:cNvPr id="6" name="TextBox 6"/>
          <p:cNvSpPr txBox="1"/>
          <p:nvPr/>
        </p:nvSpPr>
        <p:spPr>
          <a:xfrm>
            <a:off x="6055160" y="6418580"/>
            <a:ext cx="894480" cy="167738"/>
          </a:xfrm>
          <a:prstGeom prst="rect">
            <a:avLst/>
          </a:prstGeom>
        </p:spPr>
        <p:txBody>
          <a:bodyPr lIns="0" tIns="0" rIns="0" bIns="0" rtlCol="0" anchor="t">
            <a:spAutoFit/>
          </a:bodyPr>
          <a:lstStyle/>
          <a:p>
            <a:pPr algn="ctr">
              <a:lnSpc>
                <a:spcPts val="1399"/>
              </a:lnSpc>
            </a:pPr>
            <a:r>
              <a:rPr lang="en-US" sz="999" b="1" spc="199" dirty="0">
                <a:solidFill>
                  <a:srgbClr val="E84700"/>
                </a:solidFill>
                <a:latin typeface="Canva Sans Bold"/>
                <a:ea typeface="Canva Sans Bold"/>
                <a:cs typeface="Canva Sans Bold"/>
                <a:sym typeface="Canva Sans Bold"/>
              </a:rPr>
              <a:t>6</a:t>
            </a:r>
          </a:p>
        </p:txBody>
      </p:sp>
      <p:sp>
        <p:nvSpPr>
          <p:cNvPr id="7" name="TextBox 7"/>
          <p:cNvSpPr txBox="1"/>
          <p:nvPr/>
        </p:nvSpPr>
        <p:spPr>
          <a:xfrm>
            <a:off x="2005916" y="769621"/>
            <a:ext cx="8641765" cy="589905"/>
          </a:xfrm>
          <a:prstGeom prst="rect">
            <a:avLst/>
          </a:prstGeom>
        </p:spPr>
        <p:txBody>
          <a:bodyPr lIns="0" tIns="0" rIns="0" bIns="0" rtlCol="0" anchor="t">
            <a:spAutoFit/>
          </a:bodyPr>
          <a:lstStyle/>
          <a:p>
            <a:pPr algn="ctr">
              <a:lnSpc>
                <a:spcPts val="4620"/>
              </a:lnSpc>
            </a:pPr>
            <a:r>
              <a:rPr lang="en-US" sz="4200" b="1" spc="210">
                <a:solidFill>
                  <a:srgbClr val="000000"/>
                </a:solidFill>
                <a:latin typeface="Canva Sans Bold"/>
                <a:ea typeface="Canva Sans Bold"/>
                <a:cs typeface="Canva Sans Bold"/>
                <a:sym typeface="Canva Sans Bold"/>
              </a:rPr>
              <a:t>A walking tour through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0048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2500" r="-12500"/>
            </a:stretch>
          </a:blipFill>
        </p:spPr>
        <p:txBody>
          <a:bodyPr/>
          <a:lstStyle/>
          <a:p>
            <a:endParaRPr lang="en-CA"/>
          </a:p>
        </p:txBody>
      </p:sp>
      <p:sp>
        <p:nvSpPr>
          <p:cNvPr id="3" name="AutoShape 3"/>
          <p:cNvSpPr/>
          <p:nvPr/>
        </p:nvSpPr>
        <p:spPr>
          <a:xfrm>
            <a:off x="558800" y="6491605"/>
            <a:ext cx="51145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4" name="AutoShape 4"/>
          <p:cNvSpPr/>
          <p:nvPr/>
        </p:nvSpPr>
        <p:spPr>
          <a:xfrm>
            <a:off x="7331456" y="6491605"/>
            <a:ext cx="4885944" cy="0"/>
          </a:xfrm>
          <a:prstGeom prst="line">
            <a:avLst/>
          </a:prstGeom>
          <a:ln w="19050" cap="flat">
            <a:solidFill>
              <a:srgbClr val="E84700"/>
            </a:solidFill>
            <a:prstDash val="solid"/>
            <a:headEnd type="none" w="sm" len="sm"/>
            <a:tailEnd type="none" w="sm" len="sm"/>
          </a:ln>
        </p:spPr>
        <p:txBody>
          <a:bodyPr/>
          <a:lstStyle/>
          <a:p>
            <a:endParaRPr lang="en-CA"/>
          </a:p>
        </p:txBody>
      </p:sp>
      <p:sp>
        <p:nvSpPr>
          <p:cNvPr id="5" name="Freeform 5"/>
          <p:cNvSpPr/>
          <p:nvPr/>
        </p:nvSpPr>
        <p:spPr>
          <a:xfrm>
            <a:off x="475062" y="747058"/>
            <a:ext cx="6856394" cy="4847928"/>
          </a:xfrm>
          <a:prstGeom prst="roundRect">
            <a:avLst/>
          </a:prstGeom>
          <a:blipFill>
            <a:blip r:embed="rId3"/>
            <a:stretch>
              <a:fillRect t="-31" b="-31"/>
            </a:stretch>
          </a:blipFill>
        </p:spPr>
        <p:txBody>
          <a:bodyPr/>
          <a:lstStyle/>
          <a:p>
            <a:endParaRPr lang="en-CA"/>
          </a:p>
        </p:txBody>
      </p:sp>
      <p:sp>
        <p:nvSpPr>
          <p:cNvPr id="6" name="TextBox 6"/>
          <p:cNvSpPr txBox="1"/>
          <p:nvPr/>
        </p:nvSpPr>
        <p:spPr>
          <a:xfrm>
            <a:off x="6055160" y="6418580"/>
            <a:ext cx="894480" cy="167738"/>
          </a:xfrm>
          <a:prstGeom prst="rect">
            <a:avLst/>
          </a:prstGeom>
        </p:spPr>
        <p:txBody>
          <a:bodyPr lIns="0" tIns="0" rIns="0" bIns="0" rtlCol="0" anchor="t">
            <a:spAutoFit/>
          </a:bodyPr>
          <a:lstStyle/>
          <a:p>
            <a:pPr algn="ctr">
              <a:lnSpc>
                <a:spcPts val="1399"/>
              </a:lnSpc>
            </a:pPr>
            <a:r>
              <a:rPr lang="en-US" sz="999" b="1" spc="199" dirty="0">
                <a:solidFill>
                  <a:srgbClr val="E84700"/>
                </a:solidFill>
                <a:latin typeface="Canva Sans Bold"/>
                <a:ea typeface="Canva Sans Bold"/>
                <a:cs typeface="Canva Sans Bold"/>
                <a:sym typeface="Canva Sans Bold"/>
              </a:rPr>
              <a:t>7</a:t>
            </a:r>
          </a:p>
        </p:txBody>
      </p:sp>
      <p:sp>
        <p:nvSpPr>
          <p:cNvPr id="7" name="TextBox 7"/>
          <p:cNvSpPr txBox="1"/>
          <p:nvPr/>
        </p:nvSpPr>
        <p:spPr>
          <a:xfrm>
            <a:off x="7331456" y="3171022"/>
            <a:ext cx="5673344" cy="1769715"/>
          </a:xfrm>
          <a:prstGeom prst="rect">
            <a:avLst/>
          </a:prstGeom>
        </p:spPr>
        <p:txBody>
          <a:bodyPr wrap="square" lIns="0" tIns="0" rIns="0" bIns="0" rtlCol="0" anchor="t">
            <a:spAutoFit/>
          </a:bodyPr>
          <a:lstStyle/>
          <a:p>
            <a:pPr algn="ctr">
              <a:lnSpc>
                <a:spcPts val="4620"/>
              </a:lnSpc>
              <a:spcBef>
                <a:spcPct val="0"/>
              </a:spcBef>
            </a:pPr>
            <a:r>
              <a:rPr lang="en-US" sz="4200" b="1" spc="210" dirty="0">
                <a:solidFill>
                  <a:srgbClr val="000000"/>
                </a:solidFill>
                <a:latin typeface="Canva Sans Bold"/>
                <a:ea typeface="Canva Sans Bold"/>
                <a:cs typeface="Canva Sans Bold"/>
                <a:sym typeface="Canva Sans Bold"/>
              </a:rPr>
              <a:t>Live well, </a:t>
            </a:r>
          </a:p>
          <a:p>
            <a:pPr algn="ctr">
              <a:lnSpc>
                <a:spcPts val="4620"/>
              </a:lnSpc>
              <a:spcBef>
                <a:spcPct val="0"/>
              </a:spcBef>
            </a:pPr>
            <a:r>
              <a:rPr lang="en-US" sz="4200" b="1" spc="210" dirty="0">
                <a:solidFill>
                  <a:srgbClr val="000000"/>
                </a:solidFill>
                <a:latin typeface="Canva Sans Bold"/>
                <a:ea typeface="Canva Sans Bold"/>
                <a:cs typeface="Canva Sans Bold"/>
                <a:sym typeface="Canva Sans Bold"/>
              </a:rPr>
              <a:t>live green,</a:t>
            </a:r>
          </a:p>
          <a:p>
            <a:pPr algn="ctr">
              <a:lnSpc>
                <a:spcPts val="4620"/>
              </a:lnSpc>
              <a:spcBef>
                <a:spcPct val="0"/>
              </a:spcBef>
            </a:pPr>
            <a:r>
              <a:rPr lang="en-US" sz="4200" b="1" spc="210" dirty="0">
                <a:solidFill>
                  <a:srgbClr val="000000"/>
                </a:solidFill>
                <a:latin typeface="Canva Sans Bold"/>
                <a:ea typeface="Canva Sans Bold"/>
                <a:cs typeface="Canva Sans Bold"/>
                <a:sym typeface="Canva Sans Bold"/>
              </a:rPr>
              <a:t>live connected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0048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2500" r="-12500"/>
            </a:stretch>
          </a:blipFill>
        </p:spPr>
        <p:txBody>
          <a:bodyPr/>
          <a:lstStyle/>
          <a:p>
            <a:endParaRPr lang="en-CA"/>
          </a:p>
        </p:txBody>
      </p:sp>
      <p:sp>
        <p:nvSpPr>
          <p:cNvPr id="3" name="TextBox 3"/>
          <p:cNvSpPr txBox="1"/>
          <p:nvPr/>
        </p:nvSpPr>
        <p:spPr>
          <a:xfrm>
            <a:off x="482600" y="626747"/>
            <a:ext cx="12115800" cy="5327228"/>
          </a:xfrm>
          <a:prstGeom prst="rect">
            <a:avLst/>
          </a:prstGeom>
        </p:spPr>
        <p:txBody>
          <a:bodyPr wrap="square" lIns="0" tIns="0" rIns="0" bIns="0" rtlCol="0" anchor="t">
            <a:spAutoFit/>
          </a:bodyPr>
          <a:lstStyle/>
          <a:p>
            <a:pPr algn="ctr">
              <a:lnSpc>
                <a:spcPts val="7000"/>
              </a:lnSpc>
            </a:pPr>
            <a:r>
              <a:rPr lang="en-US" sz="5000" b="1" spc="250" dirty="0">
                <a:solidFill>
                  <a:srgbClr val="000000"/>
                </a:solidFill>
                <a:latin typeface="Canva Sans Medium"/>
                <a:ea typeface="Canva Sans Medium"/>
                <a:cs typeface="Canva Sans Medium"/>
                <a:sym typeface="Canva Sans Medium"/>
              </a:rPr>
              <a:t>Travel is the lens that sharpens our capacity to envision and shape</a:t>
            </a:r>
          </a:p>
          <a:p>
            <a:pPr algn="ctr">
              <a:lnSpc>
                <a:spcPts val="7000"/>
              </a:lnSpc>
            </a:pPr>
            <a:r>
              <a:rPr lang="en-US" sz="5000" b="1" spc="250" dirty="0">
                <a:solidFill>
                  <a:srgbClr val="000000"/>
                </a:solidFill>
                <a:latin typeface="Canva Sans Medium"/>
                <a:ea typeface="Canva Sans Medium"/>
                <a:cs typeface="Canva Sans Medium"/>
                <a:sym typeface="Canva Sans Medium"/>
              </a:rPr>
              <a:t>Canada’s urban future.</a:t>
            </a:r>
          </a:p>
          <a:p>
            <a:pPr algn="ctr">
              <a:lnSpc>
                <a:spcPts val="7000"/>
              </a:lnSpc>
            </a:pPr>
            <a:endParaRPr lang="en-US" sz="5000" b="1" spc="250" dirty="0">
              <a:solidFill>
                <a:srgbClr val="000000"/>
              </a:solidFill>
              <a:latin typeface="Canva Sans Medium"/>
              <a:ea typeface="Canva Sans Medium"/>
              <a:cs typeface="Canva Sans Medium"/>
              <a:sym typeface="Canva Sans Medium"/>
            </a:endParaRPr>
          </a:p>
          <a:p>
            <a:pPr algn="ctr">
              <a:lnSpc>
                <a:spcPts val="7000"/>
              </a:lnSpc>
            </a:pPr>
            <a:r>
              <a:rPr lang="en-US" sz="5000" b="1" spc="250" dirty="0">
                <a:solidFill>
                  <a:srgbClr val="000000"/>
                </a:solidFill>
                <a:latin typeface="Canva Sans Medium"/>
                <a:ea typeface="Canva Sans Medium"/>
                <a:cs typeface="Canva Sans Medium"/>
                <a:sym typeface="Canva Sans Medium"/>
              </a:rPr>
              <a:t>Thank you for listening!</a:t>
            </a:r>
          </a:p>
          <a:p>
            <a:pPr>
              <a:lnSpc>
                <a:spcPts val="7000"/>
              </a:lnSpc>
            </a:pPr>
            <a:endParaRPr lang="en-US" sz="5000" b="1" spc="250" dirty="0">
              <a:solidFill>
                <a:srgbClr val="000000"/>
              </a:solidFill>
              <a:latin typeface="Canva Sans Medium"/>
              <a:ea typeface="Canva Sans Medium"/>
              <a:cs typeface="Canva Sans Medium"/>
              <a:sym typeface="Canva Sans Medium"/>
            </a:endParaRPr>
          </a:p>
        </p:txBody>
      </p:sp>
      <p:sp>
        <p:nvSpPr>
          <p:cNvPr id="4" name="AutoShape 4"/>
          <p:cNvSpPr/>
          <p:nvPr/>
        </p:nvSpPr>
        <p:spPr>
          <a:xfrm flipV="1">
            <a:off x="2357120" y="6491605"/>
            <a:ext cx="8290560" cy="0"/>
          </a:xfrm>
          <a:prstGeom prst="line">
            <a:avLst/>
          </a:prstGeom>
          <a:ln w="19050" cap="flat">
            <a:solidFill>
              <a:srgbClr val="E84700"/>
            </a:solidFill>
            <a:prstDash val="solid"/>
            <a:headEnd type="none" w="sm" len="sm"/>
            <a:tailEnd type="none" w="sm" len="sm"/>
          </a:ln>
        </p:spPr>
        <p:txBody>
          <a:bodyPr/>
          <a:lstStyle/>
          <a:p>
            <a:endParaRPr lang="en-CA"/>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185</Words>
  <Application>Microsoft Office PowerPoint</Application>
  <PresentationFormat>Custom</PresentationFormat>
  <Paragraphs>35</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 Unicode</vt:lpstr>
      <vt:lpstr>Calibri</vt:lpstr>
      <vt:lpstr>Arial</vt:lpstr>
      <vt:lpstr>Canva Sans Medium</vt:lpstr>
      <vt:lpstr>Canva Sans Bold</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CIP Singapore Webinar</dc:title>
  <dc:creator>Wendy Vance</dc:creator>
  <cp:lastModifiedBy>Wendy Vance</cp:lastModifiedBy>
  <cp:revision>2</cp:revision>
  <dcterms:created xsi:type="dcterms:W3CDTF">2006-08-16T00:00:00Z</dcterms:created>
  <dcterms:modified xsi:type="dcterms:W3CDTF">2025-11-26T12:20:57Z</dcterms:modified>
  <dc:identifier>DAG5wHk14Bc</dc:identifier>
</cp:coreProperties>
</file>